
<file path=[Content_Types].xml><?xml version="1.0" encoding="utf-8"?>
<Types xmlns="http://schemas.openxmlformats.org/package/2006/content-types">
  <Default Extension="xml" ContentType="application/xml"/>
  <Default Extension="wmv" ContentType="video/unknown"/>
  <Default Extension="jpeg" ContentType="image/jpeg"/>
  <Default Extension="rels" ContentType="application/vnd.openxmlformats-package.relationships+xml"/>
  <Default Extension="mp4" ContentType="video/unknown"/>
  <Default Extension="xlsx" ContentType="application/vnd.openxmlformats-officedocument.spreadsheetml.shee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9" r:id="rId1"/>
  </p:sldMasterIdLst>
  <p:notesMasterIdLst>
    <p:notesMasterId r:id="rId10"/>
  </p:notesMasterIdLst>
  <p:sldIdLst>
    <p:sldId id="257" r:id="rId2"/>
    <p:sldId id="261" r:id="rId3"/>
    <p:sldId id="262" r:id="rId4"/>
    <p:sldId id="258" r:id="rId5"/>
    <p:sldId id="259" r:id="rId6"/>
    <p:sldId id="264" r:id="rId7"/>
    <p:sldId id="263" r:id="rId8"/>
    <p:sldId id="260" r:id="rId9"/>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7561" autoAdjust="0"/>
  </p:normalViewPr>
  <p:slideViewPr>
    <p:cSldViewPr snapToGrid="0">
      <p:cViewPr varScale="1">
        <p:scale>
          <a:sx n="80" d="100"/>
          <a:sy n="80" d="100"/>
        </p:scale>
        <p:origin x="-1976" y="-11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printerSettings" Target="printerSettings/printerSettings1.bin"/><Relationship Id="rId12" Type="http://schemas.openxmlformats.org/officeDocument/2006/relationships/presProps" Target="presProps.xml"/><Relationship Id="rId13" Type="http://schemas.openxmlformats.org/officeDocument/2006/relationships/viewProps" Target="viewProps.xml"/><Relationship Id="rId14" Type="http://schemas.openxmlformats.org/officeDocument/2006/relationships/theme" Target="theme/theme1.xml"/><Relationship Id="rId15"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Hoja_de_c_lculo_de_Microsoft_Excel1.xlsx"/><Relationship Id="rId2"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0770137476051418"/>
          <c:y val="0.0382604417366986"/>
          <c:w val="0.586923076414358"/>
          <c:h val="0.874820565341612"/>
        </c:manualLayout>
      </c:layout>
      <c:lineChart>
        <c:grouping val="standard"/>
        <c:varyColors val="0"/>
        <c:ser>
          <c:idx val="0"/>
          <c:order val="0"/>
          <c:tx>
            <c:strRef>
              <c:f>Hoja1!$B$1</c:f>
              <c:strCache>
                <c:ptCount val="1"/>
                <c:pt idx="0">
                  <c:v>RV tdV/m2 pre</c:v>
                </c:pt>
              </c:strCache>
            </c:strRef>
          </c:tx>
          <c:spPr>
            <a:ln w="22225" cap="rnd" cmpd="sng" algn="ctr">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s-E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35000"/>
                          <a:lumOff val="65000"/>
                        </a:schemeClr>
                      </a:solidFill>
                    </a:ln>
                    <a:effectLst/>
                  </c:spPr>
                </c15:leaderLines>
              </c:ext>
            </c:extLst>
          </c:dLbls>
          <c:cat>
            <c:numRef>
              <c:f>Hoja1!$A$2:$A$16</c:f>
              <c:numCache>
                <c:formatCode>General</c:formatCode>
                <c:ptCount val="15"/>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numCache>
            </c:numRef>
          </c:cat>
          <c:val>
            <c:numRef>
              <c:f>Hoja1!$B$2:$B$16</c:f>
              <c:numCache>
                <c:formatCode>General</c:formatCode>
                <c:ptCount val="15"/>
                <c:pt idx="0">
                  <c:v>209.0</c:v>
                </c:pt>
                <c:pt idx="1">
                  <c:v>130.0</c:v>
                </c:pt>
                <c:pt idx="2">
                  <c:v>103.0</c:v>
                </c:pt>
                <c:pt idx="3">
                  <c:v>105.0</c:v>
                </c:pt>
                <c:pt idx="4">
                  <c:v>130.0</c:v>
                </c:pt>
                <c:pt idx="5">
                  <c:v>101.0</c:v>
                </c:pt>
                <c:pt idx="6">
                  <c:v>135.0</c:v>
                </c:pt>
                <c:pt idx="7">
                  <c:v>140.0</c:v>
                </c:pt>
                <c:pt idx="8">
                  <c:v>150.0</c:v>
                </c:pt>
                <c:pt idx="9">
                  <c:v>160.0</c:v>
                </c:pt>
                <c:pt idx="10">
                  <c:v>261.0</c:v>
                </c:pt>
                <c:pt idx="11">
                  <c:v>97.0</c:v>
                </c:pt>
                <c:pt idx="12">
                  <c:v>101.0</c:v>
                </c:pt>
                <c:pt idx="13">
                  <c:v>130.0</c:v>
                </c:pt>
                <c:pt idx="14">
                  <c:v>100.0</c:v>
                </c:pt>
              </c:numCache>
            </c:numRef>
          </c:val>
          <c:smooth val="0"/>
        </c:ser>
        <c:ser>
          <c:idx val="1"/>
          <c:order val="1"/>
          <c:tx>
            <c:strRef>
              <c:f>Hoja1!$C$1</c:f>
              <c:strCache>
                <c:ptCount val="1"/>
                <c:pt idx="0">
                  <c:v>RV tdV/m2 post</c:v>
                </c:pt>
              </c:strCache>
            </c:strRef>
          </c:tx>
          <c:spPr>
            <a:ln w="22225" cap="rnd" cmpd="sng" algn="ctr">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s-E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35000"/>
                          <a:lumOff val="65000"/>
                        </a:schemeClr>
                      </a:solidFill>
                    </a:ln>
                    <a:effectLst/>
                  </c:spPr>
                </c15:leaderLines>
              </c:ext>
            </c:extLst>
          </c:dLbls>
          <c:cat>
            <c:numRef>
              <c:f>Hoja1!$A$2:$A$16</c:f>
              <c:numCache>
                <c:formatCode>General</c:formatCode>
                <c:ptCount val="15"/>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numCache>
            </c:numRef>
          </c:cat>
          <c:val>
            <c:numRef>
              <c:f>Hoja1!$C$2:$C$16</c:f>
              <c:numCache>
                <c:formatCode>General</c:formatCode>
                <c:ptCount val="15"/>
                <c:pt idx="0">
                  <c:v>165.0</c:v>
                </c:pt>
                <c:pt idx="1">
                  <c:v>87.0</c:v>
                </c:pt>
                <c:pt idx="2">
                  <c:v>90.0</c:v>
                </c:pt>
                <c:pt idx="3">
                  <c:v>85.0</c:v>
                </c:pt>
                <c:pt idx="4">
                  <c:v>85.0</c:v>
                </c:pt>
                <c:pt idx="5">
                  <c:v>91.0</c:v>
                </c:pt>
                <c:pt idx="6">
                  <c:v>95.0</c:v>
                </c:pt>
                <c:pt idx="7">
                  <c:v>110.0</c:v>
                </c:pt>
                <c:pt idx="8">
                  <c:v>120.0</c:v>
                </c:pt>
                <c:pt idx="9">
                  <c:v>130.0</c:v>
                </c:pt>
                <c:pt idx="10">
                  <c:v>230.0</c:v>
                </c:pt>
                <c:pt idx="11">
                  <c:v>60.0</c:v>
                </c:pt>
                <c:pt idx="12">
                  <c:v>75.0</c:v>
                </c:pt>
                <c:pt idx="13">
                  <c:v>104.0</c:v>
                </c:pt>
                <c:pt idx="14">
                  <c:v>70.0</c:v>
                </c:pt>
              </c:numCache>
            </c:numRef>
          </c:val>
          <c:smooth val="0"/>
        </c:ser>
        <c:dLbls>
          <c:dLblPos val="ctr"/>
          <c:showLegendKey val="0"/>
          <c:showVal val="1"/>
          <c:showCatName val="0"/>
          <c:showSerName val="0"/>
          <c:showPercent val="0"/>
          <c:showBubbleSize val="0"/>
        </c:dLbls>
        <c:dropLines>
          <c:spPr>
            <a:ln w="9525" cap="flat" cmpd="sng" algn="ctr">
              <a:solidFill>
                <a:schemeClr val="dk1">
                  <a:lumMod val="35000"/>
                  <a:lumOff val="65000"/>
                  <a:alpha val="33000"/>
                </a:schemeClr>
              </a:solidFill>
              <a:round/>
            </a:ln>
            <a:effectLst/>
          </c:spPr>
        </c:dropLines>
        <c:marker val="1"/>
        <c:smooth val="0"/>
        <c:axId val="2124616872"/>
        <c:axId val="-2138045880"/>
      </c:lineChart>
      <c:catAx>
        <c:axId val="2124616872"/>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spc="20" baseline="0">
                <a:solidFill>
                  <a:schemeClr val="dk1">
                    <a:lumMod val="65000"/>
                    <a:lumOff val="35000"/>
                  </a:schemeClr>
                </a:solidFill>
                <a:latin typeface="+mn-lt"/>
                <a:ea typeface="+mn-ea"/>
                <a:cs typeface="+mn-cs"/>
              </a:defRPr>
            </a:pPr>
            <a:endParaRPr lang="es-ES"/>
          </a:p>
        </c:txPr>
        <c:crossAx val="-2138045880"/>
        <c:crosses val="autoZero"/>
        <c:auto val="1"/>
        <c:lblAlgn val="ctr"/>
        <c:lblOffset val="100"/>
        <c:noMultiLvlLbl val="0"/>
      </c:catAx>
      <c:valAx>
        <c:axId val="-213804588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dk1">
                    <a:lumMod val="65000"/>
                    <a:lumOff val="35000"/>
                  </a:schemeClr>
                </a:solidFill>
                <a:latin typeface="+mn-lt"/>
                <a:ea typeface="+mn-ea"/>
                <a:cs typeface="+mn-cs"/>
              </a:defRPr>
            </a:pPr>
            <a:endParaRPr lang="es-ES"/>
          </a:p>
        </c:txPr>
        <c:crossAx val="2124616872"/>
        <c:crosses val="autoZero"/>
        <c:crossBetween val="between"/>
      </c:valAx>
      <c:spPr>
        <a:gradFill>
          <a:gsLst>
            <a:gs pos="100000">
              <a:schemeClr val="lt1">
                <a:lumMod val="95000"/>
              </a:schemeClr>
            </a:gs>
            <a:gs pos="0">
              <a:schemeClr val="lt1"/>
            </a:gs>
          </a:gsLst>
          <a:lin ang="5400000" scaled="0"/>
        </a:gradFill>
        <a:ln>
          <a:noFill/>
        </a:ln>
        <a:effectLst/>
      </c:spPr>
    </c:plotArea>
    <c:legend>
      <c:legendPos val="b"/>
      <c:layout>
        <c:manualLayout>
          <c:xMode val="edge"/>
          <c:yMode val="edge"/>
          <c:x val="0.736052542712588"/>
          <c:y val="0.324486047864094"/>
          <c:w val="0.263947457287412"/>
          <c:h val="0.21992664442666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s-ES"/>
        </a:p>
      </c:txPr>
    </c:legend>
    <c:plotVisOnly val="1"/>
    <c:dispBlanksAs val="zero"/>
    <c:showDLblsOverMax val="0"/>
  </c:chart>
  <c:spPr>
    <a:solidFill>
      <a:schemeClr val="lt1"/>
    </a:solidFill>
    <a:ln>
      <a:noFill/>
    </a:ln>
    <a:effectLst/>
  </c:spPr>
  <c:txPr>
    <a:bodyPr/>
    <a:lstStyle/>
    <a:p>
      <a:pPr>
        <a:defRPr/>
      </a:pPr>
      <a:endParaRPr lang="es-ES"/>
    </a:p>
  </c:txPr>
  <c:externalData r:id="rId1">
    <c:autoUpdate val="0"/>
  </c:externalData>
  <c:userShapes r:id="rId2"/>
</c:chartSpace>
</file>

<file path=ppt/drawings/_rels/drawing1.xml.rels><?xml version="1.0" encoding="UTF-8" standalone="yes"?>
<Relationships xmlns="http://schemas.openxmlformats.org/package/2006/relationships"><Relationship Id="rId1" Type="http://schemas.openxmlformats.org/officeDocument/2006/relationships/image" Target="../media/image3.png"/></Relationships>
</file>

<file path=ppt/drawings/drawing1.xml><?xml version="1.0" encoding="utf-8"?>
<c:userShapes xmlns:c="http://schemas.openxmlformats.org/drawingml/2006/chart">
  <cdr:relSizeAnchor xmlns:cdr="http://schemas.openxmlformats.org/drawingml/2006/chartDrawing">
    <cdr:from>
      <cdr:x>0.69938</cdr:x>
      <cdr:y>0.83539</cdr:y>
    </cdr:from>
    <cdr:to>
      <cdr:x>0.99179</cdr:x>
      <cdr:y>0.96391</cdr:y>
    </cdr:to>
    <cdr:pic>
      <cdr:nvPicPr>
        <cdr:cNvPr id="2" name="Imagen 1"/>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5406167" y="3674273"/>
          <a:ext cx="2260328" cy="565268"/>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7BA86E-9EC9-8F4C-8B72-0CAA6DF969D9}" type="datetimeFigureOut">
              <a:rPr lang="es-ES" smtClean="0"/>
              <a:t>26/10/16</a:t>
            </a:fld>
            <a:endParaRPr lang="es-ES"/>
          </a:p>
        </p:txBody>
      </p:sp>
      <p:sp>
        <p:nvSpPr>
          <p:cNvPr id="4" name="Marcador de imagen de diapositiva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2531A02-93D6-6443-9F0F-A434B3903C14}" type="slidenum">
              <a:rPr lang="es-ES" smtClean="0"/>
              <a:t>‹Nr.›</a:t>
            </a:fld>
            <a:endParaRPr lang="es-ES"/>
          </a:p>
        </p:txBody>
      </p:sp>
    </p:spTree>
    <p:extLst>
      <p:ext uri="{BB962C8B-B14F-4D97-AF65-F5344CB8AC3E}">
        <p14:creationId xmlns:p14="http://schemas.microsoft.com/office/powerpoint/2010/main" val="57252035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La primera válvula pulmonar de implantación percutánea en humano se reportó en el año 2000</a:t>
            </a:r>
            <a:r>
              <a:rPr lang="es-ES" baseline="0" dirty="0" smtClean="0"/>
              <a:t> </a:t>
            </a:r>
            <a:r>
              <a:rPr lang="es-ES" dirty="0" smtClean="0"/>
              <a:t>y desde entonces son &gt; 6000</a:t>
            </a:r>
          </a:p>
          <a:p>
            <a:r>
              <a:rPr lang="es-ES" dirty="0" smtClean="0"/>
              <a:t>los procedimientos que se han realizado en todo el mundo. Después del ensayo clínico en 2010 </a:t>
            </a:r>
            <a:r>
              <a:rPr lang="es-ES" dirty="0" err="1" smtClean="0"/>
              <a:t>Exception</a:t>
            </a:r>
            <a:r>
              <a:rPr lang="es-ES" dirty="0" smtClean="0"/>
              <a:t> para su aprobación, Los pacientes con un peso &lt;30 kg fueron excluidos, y como tales, son limitados los datos que disponemos acerca de la viabilidad, seguridad y eficacia de este procedimiento en niños pequeños con disfunción del tracto de salida de VD.</a:t>
            </a:r>
            <a:endParaRPr lang="es-ES" dirty="0"/>
          </a:p>
        </p:txBody>
      </p:sp>
      <p:sp>
        <p:nvSpPr>
          <p:cNvPr id="4" name="Marcador de número de diapositiva 3"/>
          <p:cNvSpPr>
            <a:spLocks noGrp="1"/>
          </p:cNvSpPr>
          <p:nvPr>
            <p:ph type="sldNum" sz="quarter" idx="10"/>
          </p:nvPr>
        </p:nvSpPr>
        <p:spPr/>
        <p:txBody>
          <a:bodyPr/>
          <a:lstStyle/>
          <a:p>
            <a:fld id="{12531A02-93D6-6443-9F0F-A434B3903C14}" type="slidenum">
              <a:rPr lang="es-ES" smtClean="0"/>
              <a:t>2</a:t>
            </a:fld>
            <a:endParaRPr lang="es-ES"/>
          </a:p>
        </p:txBody>
      </p:sp>
    </p:spTree>
    <p:extLst>
      <p:ext uri="{BB962C8B-B14F-4D97-AF65-F5344CB8AC3E}">
        <p14:creationId xmlns:p14="http://schemas.microsoft.com/office/powerpoint/2010/main" val="2308775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La técnica para implante de válvula </a:t>
            </a:r>
            <a:r>
              <a:rPr lang="es-ES" dirty="0" err="1" smtClean="0"/>
              <a:t>Melody</a:t>
            </a:r>
            <a:r>
              <a:rPr lang="es-ES" dirty="0" smtClean="0"/>
              <a:t> en estos pacientes más pequeños fue generalmente similar a lo que se reportado con anterioridad.</a:t>
            </a:r>
          </a:p>
          <a:p>
            <a:r>
              <a:rPr lang="es-ES" dirty="0" smtClean="0"/>
              <a:t>Los datos recogidos incluyen demográficos, previo al procedimiento, del procedimiento, y los datos de seguimiento.</a:t>
            </a:r>
          </a:p>
          <a:p>
            <a:r>
              <a:rPr lang="es-ES" dirty="0" smtClean="0"/>
              <a:t>Los datos fueron revisados y analizados para evaluar la viabilidad de la implantación de la válvula </a:t>
            </a:r>
            <a:r>
              <a:rPr lang="es-ES" dirty="0" err="1" smtClean="0"/>
              <a:t>Melody</a:t>
            </a:r>
            <a:r>
              <a:rPr lang="es-ES" dirty="0" smtClean="0"/>
              <a:t>, así como los resultados hemodinámicos a corto-medio plazo de seguimiento y de implantación de la válvula </a:t>
            </a:r>
            <a:r>
              <a:rPr lang="es-ES" dirty="0" err="1" smtClean="0"/>
              <a:t>Melody</a:t>
            </a:r>
            <a:r>
              <a:rPr lang="es-ES" dirty="0" smtClean="0"/>
              <a:t> en esta cohorte de pacientes.</a:t>
            </a:r>
          </a:p>
          <a:p>
            <a:endParaRPr lang="es-ES" dirty="0"/>
          </a:p>
        </p:txBody>
      </p:sp>
      <p:sp>
        <p:nvSpPr>
          <p:cNvPr id="4" name="Marcador de número de diapositiva 3"/>
          <p:cNvSpPr>
            <a:spLocks noGrp="1"/>
          </p:cNvSpPr>
          <p:nvPr>
            <p:ph type="sldNum" sz="quarter" idx="10"/>
          </p:nvPr>
        </p:nvSpPr>
        <p:spPr/>
        <p:txBody>
          <a:bodyPr/>
          <a:lstStyle/>
          <a:p>
            <a:fld id="{12531A02-93D6-6443-9F0F-A434B3903C14}" type="slidenum">
              <a:rPr lang="es-ES" smtClean="0"/>
              <a:t>3</a:t>
            </a:fld>
            <a:endParaRPr lang="es-ES"/>
          </a:p>
        </p:txBody>
      </p:sp>
    </p:spTree>
    <p:extLst>
      <p:ext uri="{BB962C8B-B14F-4D97-AF65-F5344CB8AC3E}">
        <p14:creationId xmlns:p14="http://schemas.microsoft.com/office/powerpoint/2010/main" val="3174781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7 &lt; 20 kg, 9 kg el de menor peso registrado hasta la fecha.</a:t>
            </a:r>
          </a:p>
          <a:p>
            <a:r>
              <a:rPr lang="es-ES" dirty="0" smtClean="0"/>
              <a:t>Fueron llevados a cateterismo cardiaco con la intenci</a:t>
            </a:r>
            <a:r>
              <a:rPr lang="es-ES" dirty="0" smtClean="0"/>
              <a:t>ón de implantación de válvula pulmonar percutánea</a:t>
            </a:r>
          </a:p>
          <a:p>
            <a:r>
              <a:rPr lang="es-ES" dirty="0" smtClean="0"/>
              <a:t>El 60%</a:t>
            </a:r>
            <a:r>
              <a:rPr lang="es-ES" baseline="0" dirty="0" smtClean="0"/>
              <a:t> de los pacientes tenía diagnóstico inicial de Tetralogía de </a:t>
            </a:r>
            <a:r>
              <a:rPr lang="es-ES" baseline="0" dirty="0" err="1" smtClean="0"/>
              <a:t>Fallot</a:t>
            </a:r>
            <a:r>
              <a:rPr lang="es-ES" baseline="0" dirty="0" smtClean="0"/>
              <a:t>, 2 ROSS, 3 FISIOLOGÍA 1-1/2. EL Nº DE CIRUGÍAS PREVIAS DE 1-3..SUBSTRATO ANATÓMICO</a:t>
            </a:r>
          </a:p>
          <a:p>
            <a:r>
              <a:rPr lang="es-ES" baseline="0" dirty="0" smtClean="0"/>
              <a:t>El </a:t>
            </a:r>
            <a:r>
              <a:rPr lang="es-ES" baseline="0" dirty="0" err="1" smtClean="0"/>
              <a:t>diametro</a:t>
            </a:r>
            <a:r>
              <a:rPr lang="es-ES" baseline="0" dirty="0" smtClean="0"/>
              <a:t> medio de TSVD medio por RNM y </a:t>
            </a:r>
            <a:r>
              <a:rPr lang="es-ES" baseline="0" dirty="0" err="1" smtClean="0"/>
              <a:t>angio</a:t>
            </a:r>
            <a:r>
              <a:rPr lang="es-ES" baseline="0" dirty="0" smtClean="0"/>
              <a:t> es de 16 mm, </a:t>
            </a:r>
            <a:r>
              <a:rPr lang="es-ES" baseline="0" dirty="0" err="1" smtClean="0"/>
              <a:t>minimo</a:t>
            </a:r>
            <a:r>
              <a:rPr lang="es-ES" baseline="0" dirty="0" smtClean="0"/>
              <a:t> 15 </a:t>
            </a:r>
            <a:r>
              <a:rPr lang="es-ES" baseline="0" dirty="0" err="1" smtClean="0"/>
              <a:t>mm.</a:t>
            </a:r>
            <a:endParaRPr lang="es-ES" baseline="0" dirty="0" smtClean="0"/>
          </a:p>
          <a:p>
            <a:r>
              <a:rPr lang="es-ES" baseline="0" dirty="0" smtClean="0"/>
              <a:t>Los pacientes de menor peso se obtuvo acceso por vía yugular</a:t>
            </a:r>
            <a:endParaRPr lang="es-ES" dirty="0"/>
          </a:p>
        </p:txBody>
      </p:sp>
      <p:sp>
        <p:nvSpPr>
          <p:cNvPr id="4" name="Marcador de número de diapositiva 3"/>
          <p:cNvSpPr>
            <a:spLocks noGrp="1"/>
          </p:cNvSpPr>
          <p:nvPr>
            <p:ph type="sldNum" sz="quarter" idx="10"/>
          </p:nvPr>
        </p:nvSpPr>
        <p:spPr/>
        <p:txBody>
          <a:bodyPr/>
          <a:lstStyle/>
          <a:p>
            <a:fld id="{12531A02-93D6-6443-9F0F-A434B3903C14}" type="slidenum">
              <a:rPr lang="es-ES" smtClean="0"/>
              <a:t>4</a:t>
            </a:fld>
            <a:endParaRPr lang="es-ES"/>
          </a:p>
        </p:txBody>
      </p:sp>
    </p:spTree>
    <p:extLst>
      <p:ext uri="{BB962C8B-B14F-4D97-AF65-F5344CB8AC3E}">
        <p14:creationId xmlns:p14="http://schemas.microsoft.com/office/powerpoint/2010/main" val="27672170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N</a:t>
            </a:r>
            <a:r>
              <a:rPr lang="es-ES" dirty="0" smtClean="0"/>
              <a:t>úmero de </a:t>
            </a:r>
            <a:r>
              <a:rPr lang="es-ES" dirty="0" err="1" smtClean="0"/>
              <a:t>stents</a:t>
            </a:r>
            <a:r>
              <a:rPr lang="es-ES" dirty="0" smtClean="0"/>
              <a:t> 1 (16), 2 (3).</a:t>
            </a:r>
          </a:p>
          <a:p>
            <a:r>
              <a:rPr lang="es-ES" dirty="0" smtClean="0"/>
              <a:t>El tamaño mediano del </a:t>
            </a:r>
            <a:r>
              <a:rPr lang="es-ES" dirty="0" err="1" smtClean="0"/>
              <a:t>balon</a:t>
            </a:r>
            <a:r>
              <a:rPr lang="es-ES" dirty="0" smtClean="0"/>
              <a:t> </a:t>
            </a:r>
            <a:r>
              <a:rPr lang="es-ES" dirty="0" err="1" smtClean="0"/>
              <a:t>preimplantación</a:t>
            </a:r>
            <a:r>
              <a:rPr lang="es-ES" dirty="0" smtClean="0"/>
              <a:t> fue 18 mm (16-22 mm) </a:t>
            </a:r>
          </a:p>
          <a:p>
            <a:r>
              <a:rPr lang="es-ES" dirty="0" smtClean="0"/>
              <a:t>La </a:t>
            </a:r>
            <a:r>
              <a:rPr lang="es-ES" dirty="0" err="1" smtClean="0"/>
              <a:t>melody</a:t>
            </a:r>
            <a:r>
              <a:rPr lang="es-ES" dirty="0" smtClean="0"/>
              <a:t> fue </a:t>
            </a:r>
            <a:r>
              <a:rPr lang="es-ES" dirty="0" err="1" smtClean="0"/>
              <a:t>premontada</a:t>
            </a:r>
            <a:r>
              <a:rPr lang="es-ES" dirty="0" smtClean="0"/>
              <a:t> sobre un sistema </a:t>
            </a:r>
            <a:r>
              <a:rPr lang="es-ES" dirty="0" err="1" smtClean="0"/>
              <a:t>Ensmble</a:t>
            </a:r>
            <a:r>
              <a:rPr lang="es-ES" dirty="0" smtClean="0"/>
              <a:t> de </a:t>
            </a:r>
            <a:r>
              <a:rPr lang="es-ES" dirty="0" err="1" smtClean="0"/>
              <a:t>liberacion</a:t>
            </a:r>
            <a:r>
              <a:rPr lang="es-ES" dirty="0" smtClean="0"/>
              <a:t> de 18 (5), 20 (8) y 22 (7) casos.</a:t>
            </a:r>
            <a:r>
              <a:rPr lang="es-ES" baseline="0" dirty="0" smtClean="0"/>
              <a:t> La mediana del Ratio </a:t>
            </a:r>
            <a:r>
              <a:rPr lang="es-ES" baseline="0" dirty="0" err="1" smtClean="0"/>
              <a:t>Ensemble</a:t>
            </a:r>
            <a:r>
              <a:rPr lang="es-ES" baseline="0" dirty="0" smtClean="0"/>
              <a:t> : </a:t>
            </a:r>
            <a:r>
              <a:rPr lang="es-ES" baseline="0" dirty="0" err="1" smtClean="0"/>
              <a:t>Diametro</a:t>
            </a:r>
            <a:r>
              <a:rPr lang="es-ES" baseline="0" dirty="0" smtClean="0"/>
              <a:t> TSVD fue de 1,27 (1-2,7). </a:t>
            </a:r>
          </a:p>
          <a:p>
            <a:r>
              <a:rPr lang="es-ES" baseline="0" dirty="0" smtClean="0"/>
              <a:t>No se modifico la técnica de </a:t>
            </a:r>
            <a:r>
              <a:rPr lang="es-ES" baseline="0" dirty="0" err="1" smtClean="0"/>
              <a:t>crimpado</a:t>
            </a:r>
            <a:r>
              <a:rPr lang="es-ES" baseline="0" dirty="0" smtClean="0"/>
              <a:t> en </a:t>
            </a:r>
            <a:r>
              <a:rPr lang="es-ES" baseline="0" dirty="0" err="1" smtClean="0"/>
              <a:t>ningun</a:t>
            </a:r>
            <a:r>
              <a:rPr lang="es-ES" baseline="0" dirty="0" smtClean="0"/>
              <a:t> paciente</a:t>
            </a:r>
          </a:p>
          <a:p>
            <a:r>
              <a:rPr lang="es-ES" baseline="0" dirty="0" smtClean="0"/>
              <a:t>Un procedimiento asociado, con implantación de </a:t>
            </a:r>
            <a:r>
              <a:rPr lang="es-ES" baseline="0" dirty="0" err="1" smtClean="0"/>
              <a:t>stent</a:t>
            </a:r>
            <a:r>
              <a:rPr lang="es-ES" baseline="0" dirty="0" smtClean="0"/>
              <a:t> en API.</a:t>
            </a:r>
            <a:endParaRPr lang="es-ES" dirty="0"/>
          </a:p>
        </p:txBody>
      </p:sp>
      <p:sp>
        <p:nvSpPr>
          <p:cNvPr id="4" name="Marcador de número de diapositiva 3"/>
          <p:cNvSpPr>
            <a:spLocks noGrp="1"/>
          </p:cNvSpPr>
          <p:nvPr>
            <p:ph type="sldNum" sz="quarter" idx="10"/>
          </p:nvPr>
        </p:nvSpPr>
        <p:spPr/>
        <p:txBody>
          <a:bodyPr/>
          <a:lstStyle/>
          <a:p>
            <a:fld id="{12531A02-93D6-6443-9F0F-A434B3903C14}" type="slidenum">
              <a:rPr lang="es-ES" smtClean="0"/>
              <a:t>5</a:t>
            </a:fld>
            <a:endParaRPr lang="es-ES"/>
          </a:p>
        </p:txBody>
      </p:sp>
    </p:spTree>
    <p:extLst>
      <p:ext uri="{BB962C8B-B14F-4D97-AF65-F5344CB8AC3E}">
        <p14:creationId xmlns:p14="http://schemas.microsoft.com/office/powerpoint/2010/main" val="2556459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UN NEUMOT</a:t>
            </a:r>
            <a:r>
              <a:rPr lang="es-ES" dirty="0" smtClean="0"/>
              <a:t>ÓRAX Y UNA HEMOPTISIS</a:t>
            </a:r>
          </a:p>
          <a:p>
            <a:r>
              <a:rPr lang="es-ES" dirty="0" smtClean="0"/>
              <a:t>No muertes relacionadas con el procedimiento</a:t>
            </a:r>
          </a:p>
          <a:p>
            <a:endParaRPr lang="es-ES" dirty="0" smtClean="0"/>
          </a:p>
          <a:p>
            <a:endParaRPr lang="es-ES" dirty="0"/>
          </a:p>
        </p:txBody>
      </p:sp>
      <p:sp>
        <p:nvSpPr>
          <p:cNvPr id="4" name="Marcador de número de diapositiva 3"/>
          <p:cNvSpPr>
            <a:spLocks noGrp="1"/>
          </p:cNvSpPr>
          <p:nvPr>
            <p:ph type="sldNum" sz="quarter" idx="10"/>
          </p:nvPr>
        </p:nvSpPr>
        <p:spPr/>
        <p:txBody>
          <a:bodyPr/>
          <a:lstStyle/>
          <a:p>
            <a:fld id="{12531A02-93D6-6443-9F0F-A434B3903C14}" type="slidenum">
              <a:rPr lang="es-ES" smtClean="0"/>
              <a:t>6</a:t>
            </a:fld>
            <a:endParaRPr lang="es-ES"/>
          </a:p>
        </p:txBody>
      </p:sp>
    </p:spTree>
    <p:extLst>
      <p:ext uri="{BB962C8B-B14F-4D97-AF65-F5344CB8AC3E}">
        <p14:creationId xmlns:p14="http://schemas.microsoft.com/office/powerpoint/2010/main" val="1761217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Los efectos nocivos de la disfunción del TSVD han sido bien reportados. Como hemos aprendido más acerca de los efectos de la sobrecarga de volumen y de presi</a:t>
            </a:r>
            <a:r>
              <a:rPr lang="es-ES" dirty="0" smtClean="0"/>
              <a:t>ón del VD,</a:t>
            </a:r>
            <a:r>
              <a:rPr lang="es-ES" dirty="0" smtClean="0"/>
              <a:t> el punto óptimo para la intervenci</a:t>
            </a:r>
            <a:r>
              <a:rPr lang="es-ES" dirty="0" smtClean="0"/>
              <a:t>ón sobre</a:t>
            </a:r>
            <a:r>
              <a:rPr lang="es-ES" baseline="0" dirty="0" smtClean="0"/>
              <a:t> el </a:t>
            </a:r>
            <a:r>
              <a:rPr lang="es-ES" baseline="0" dirty="0" err="1" smtClean="0"/>
              <a:t>TSVD</a:t>
            </a:r>
            <a:r>
              <a:rPr lang="es-ES" dirty="0" err="1" smtClean="0"/>
              <a:t>tracto</a:t>
            </a:r>
            <a:r>
              <a:rPr lang="es-ES" dirty="0" smtClean="0"/>
              <a:t> de salida del VD sigue siendo un objetivo en movimiento. Sin embargo, parece que hay una tendencia hacia una intervención más temprana en muchos centros, y hay alguna evidencia de que la intervención temprana del tracto de salida del VD puede proporcionar un beneficio tangible. Un factor que contribuye a esta tendencia es la capacidad de restaurar la función del TSVD con modalidades menos invasivas, es decir, la colocación de TPV. Parecería razonable para intervenir de manera precoz en estos pacientes si la relación entre beneficio y riesgo lo soporta.</a:t>
            </a:r>
          </a:p>
          <a:p>
            <a:r>
              <a:rPr lang="es-ES" dirty="0" smtClean="0"/>
              <a:t>Acceso, </a:t>
            </a:r>
            <a:r>
              <a:rPr lang="es-ES" dirty="0" err="1" smtClean="0"/>
              <a:t>diametro</a:t>
            </a:r>
            <a:r>
              <a:rPr lang="es-ES" dirty="0" smtClean="0"/>
              <a:t> del TSVD 16 mm, </a:t>
            </a:r>
            <a:r>
              <a:rPr lang="es-ES" dirty="0" err="1" smtClean="0"/>
              <a:t>sobredilataci</a:t>
            </a:r>
            <a:r>
              <a:rPr lang="es-ES" dirty="0" err="1" smtClean="0"/>
              <a:t>ón</a:t>
            </a:r>
            <a:r>
              <a:rPr lang="es-ES" dirty="0" smtClean="0"/>
              <a:t> 110 %</a:t>
            </a:r>
            <a:endParaRPr lang="es-ES" dirty="0"/>
          </a:p>
        </p:txBody>
      </p:sp>
      <p:sp>
        <p:nvSpPr>
          <p:cNvPr id="4" name="Marcador de número de diapositiva 3"/>
          <p:cNvSpPr>
            <a:spLocks noGrp="1"/>
          </p:cNvSpPr>
          <p:nvPr>
            <p:ph type="sldNum" sz="quarter" idx="10"/>
          </p:nvPr>
        </p:nvSpPr>
        <p:spPr/>
        <p:txBody>
          <a:bodyPr/>
          <a:lstStyle/>
          <a:p>
            <a:fld id="{12531A02-93D6-6443-9F0F-A434B3903C14}" type="slidenum">
              <a:rPr lang="es-ES" smtClean="0"/>
              <a:t>8</a:t>
            </a:fld>
            <a:endParaRPr lang="es-ES"/>
          </a:p>
        </p:txBody>
      </p:sp>
    </p:spTree>
    <p:extLst>
      <p:ext uri="{BB962C8B-B14F-4D97-AF65-F5344CB8AC3E}">
        <p14:creationId xmlns:p14="http://schemas.microsoft.com/office/powerpoint/2010/main" val="2752386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914400" y="609601"/>
            <a:ext cx="10363200" cy="4267200"/>
          </a:xfrm>
        </p:spPr>
        <p:txBody>
          <a:bodyPr anchor="b">
            <a:noAutofit/>
          </a:bodyPr>
          <a:lstStyle>
            <a:lvl1pPr>
              <a:lnSpc>
                <a:spcPct val="100000"/>
              </a:lnSpc>
              <a:defRPr sz="8000"/>
            </a:lvl1pPr>
          </a:lstStyle>
          <a:p>
            <a:r>
              <a:rPr lang="es-ES_tradnl" smtClean="0"/>
              <a:t>Clic para editar título</a:t>
            </a:r>
            <a:endParaRPr lang="en-US" dirty="0"/>
          </a:p>
        </p:txBody>
      </p:sp>
      <p:sp>
        <p:nvSpPr>
          <p:cNvPr id="3" name="Subtitle 2"/>
          <p:cNvSpPr>
            <a:spLocks noGrp="1"/>
          </p:cNvSpPr>
          <p:nvPr>
            <p:ph type="subTitle" idx="1"/>
          </p:nvPr>
        </p:nvSpPr>
        <p:spPr>
          <a:xfrm>
            <a:off x="1828800" y="4953000"/>
            <a:ext cx="85344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n-US" dirty="0"/>
          </a:p>
        </p:txBody>
      </p:sp>
      <p:sp>
        <p:nvSpPr>
          <p:cNvPr id="7" name="Date Placeholder 6"/>
          <p:cNvSpPr>
            <a:spLocks noGrp="1"/>
          </p:cNvSpPr>
          <p:nvPr>
            <p:ph type="dt" sz="half" idx="10"/>
          </p:nvPr>
        </p:nvSpPr>
        <p:spPr/>
        <p:txBody>
          <a:bodyPr/>
          <a:lstStyle/>
          <a:p>
            <a:fld id="{443F8E2C-0095-4B41-865C-62E33CAEE587}" type="datetimeFigureOut">
              <a:rPr lang="es-ES" smtClean="0"/>
              <a:t>26/10/16</a:t>
            </a:fld>
            <a:endParaRPr lang="es-ES"/>
          </a:p>
        </p:txBody>
      </p:sp>
      <p:sp>
        <p:nvSpPr>
          <p:cNvPr id="8" name="Slide Number Placeholder 7"/>
          <p:cNvSpPr>
            <a:spLocks noGrp="1"/>
          </p:cNvSpPr>
          <p:nvPr>
            <p:ph type="sldNum" sz="quarter" idx="11"/>
          </p:nvPr>
        </p:nvSpPr>
        <p:spPr/>
        <p:txBody>
          <a:bodyPr/>
          <a:lstStyle/>
          <a:p>
            <a:fld id="{986ED047-F25E-4E1B-BE6F-65D02FF6AE5C}" type="slidenum">
              <a:rPr lang="es-ES" smtClean="0"/>
              <a:t>‹Nr.›</a:t>
            </a:fld>
            <a:endParaRPr lang="es-ES"/>
          </a:p>
        </p:txBody>
      </p:sp>
      <p:sp>
        <p:nvSpPr>
          <p:cNvPr id="9" name="Footer Placeholder 8"/>
          <p:cNvSpPr>
            <a:spLocks noGrp="1"/>
          </p:cNvSpPr>
          <p:nvPr>
            <p:ph type="ftr" sz="quarter" idx="12"/>
          </p:nvPr>
        </p:nvSpPr>
        <p:spPr/>
        <p:txBody>
          <a:bodyPr/>
          <a:lstStyle/>
          <a:p>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lang="en-US" dirty="0"/>
          </a:p>
        </p:txBody>
      </p:sp>
      <p:sp>
        <p:nvSpPr>
          <p:cNvPr id="3" name="Vertical Text Placeholder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4" name="Date Placeholder 3"/>
          <p:cNvSpPr>
            <a:spLocks noGrp="1"/>
          </p:cNvSpPr>
          <p:nvPr>
            <p:ph type="dt" sz="half" idx="10"/>
          </p:nvPr>
        </p:nvSpPr>
        <p:spPr/>
        <p:txBody>
          <a:bodyPr/>
          <a:lstStyle/>
          <a:p>
            <a:fld id="{443F8E2C-0095-4B41-865C-62E33CAEE587}" type="datetimeFigureOut">
              <a:rPr lang="es-ES" smtClean="0"/>
              <a:t>26/10/16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986ED047-F25E-4E1B-BE6F-65D02FF6AE5C}" type="slidenum">
              <a:rPr lang="es-ES" smtClean="0"/>
              <a:t>‹Nr.›</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s-ES_tradnl" smtClean="0"/>
              <a:t>Clic para editar título</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4" name="Date Placeholder 3"/>
          <p:cNvSpPr>
            <a:spLocks noGrp="1"/>
          </p:cNvSpPr>
          <p:nvPr>
            <p:ph type="dt" sz="half" idx="10"/>
          </p:nvPr>
        </p:nvSpPr>
        <p:spPr/>
        <p:txBody>
          <a:bodyPr/>
          <a:lstStyle/>
          <a:p>
            <a:fld id="{443F8E2C-0095-4B41-865C-62E33CAEE587}" type="datetimeFigureOut">
              <a:rPr lang="es-ES" smtClean="0"/>
              <a:t>26/10/16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986ED047-F25E-4E1B-BE6F-65D02FF6AE5C}" type="slidenum">
              <a:rPr lang="es-ES" smtClean="0"/>
              <a:t>‹Nr.›</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smtClean="0"/>
          </a:p>
        </p:txBody>
      </p:sp>
      <p:sp>
        <p:nvSpPr>
          <p:cNvPr id="4" name="Date Placeholder 3"/>
          <p:cNvSpPr>
            <a:spLocks noGrp="1"/>
          </p:cNvSpPr>
          <p:nvPr>
            <p:ph type="dt" sz="half" idx="10"/>
          </p:nvPr>
        </p:nvSpPr>
        <p:spPr/>
        <p:txBody>
          <a:bodyPr/>
          <a:lstStyle/>
          <a:p>
            <a:fld id="{443F8E2C-0095-4B41-865C-62E33CAEE587}" type="datetimeFigureOut">
              <a:rPr lang="es-ES" smtClean="0"/>
              <a:t>26/10/16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986ED047-F25E-4E1B-BE6F-65D02FF6AE5C}" type="slidenum">
              <a:rPr lang="es-ES" smtClean="0"/>
              <a:t>‹Nr.›</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963084" y="1371601"/>
            <a:ext cx="103632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ES_tradnl" smtClean="0"/>
              <a:t>Clic para editar título</a:t>
            </a:r>
            <a:endParaRPr lang="en-US" dirty="0"/>
          </a:p>
        </p:txBody>
      </p:sp>
      <p:sp>
        <p:nvSpPr>
          <p:cNvPr id="3" name="Text Placeholder 2"/>
          <p:cNvSpPr>
            <a:spLocks noGrp="1"/>
          </p:cNvSpPr>
          <p:nvPr>
            <p:ph type="body" idx="1"/>
          </p:nvPr>
        </p:nvSpPr>
        <p:spPr>
          <a:xfrm>
            <a:off x="963084" y="4068764"/>
            <a:ext cx="103632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Date Placeholder 3"/>
          <p:cNvSpPr>
            <a:spLocks noGrp="1"/>
          </p:cNvSpPr>
          <p:nvPr>
            <p:ph type="dt" sz="half" idx="10"/>
          </p:nvPr>
        </p:nvSpPr>
        <p:spPr/>
        <p:txBody>
          <a:bodyPr/>
          <a:lstStyle/>
          <a:p>
            <a:fld id="{443F8E2C-0095-4B41-865C-62E33CAEE587}" type="datetimeFigureOut">
              <a:rPr lang="es-ES" smtClean="0"/>
              <a:t>26/10/16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986ED047-F25E-4E1B-BE6F-65D02FF6AE5C}" type="slidenum">
              <a:rPr lang="es-ES" smtClean="0"/>
              <a:t>‹Nr.›</a:t>
            </a:fld>
            <a:endParaRPr lang="es-ES"/>
          </a:p>
        </p:txBody>
      </p:sp>
      <p:sp>
        <p:nvSpPr>
          <p:cNvPr id="7" name="Oval 6"/>
          <p:cNvSpPr/>
          <p:nvPr/>
        </p:nvSpPr>
        <p:spPr>
          <a:xfrm>
            <a:off x="5994400" y="3924300"/>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261100" y="3924300"/>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728971" y="3924300"/>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lang="en-US"/>
          </a:p>
        </p:txBody>
      </p:sp>
      <p:sp>
        <p:nvSpPr>
          <p:cNvPr id="4" name="Content Placeholder 3"/>
          <p:cNvSpPr>
            <a:spLocks noGrp="1"/>
          </p:cNvSpPr>
          <p:nvPr>
            <p:ph sz="half" idx="2"/>
          </p:nvPr>
        </p:nvSpPr>
        <p:spPr>
          <a:xfrm>
            <a:off x="6197600" y="1600201"/>
            <a:ext cx="53848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smtClean="0"/>
          </a:p>
        </p:txBody>
      </p:sp>
      <p:sp>
        <p:nvSpPr>
          <p:cNvPr id="5" name="Date Placeholder 4"/>
          <p:cNvSpPr>
            <a:spLocks noGrp="1"/>
          </p:cNvSpPr>
          <p:nvPr>
            <p:ph type="dt" sz="half" idx="10"/>
          </p:nvPr>
        </p:nvSpPr>
        <p:spPr/>
        <p:txBody>
          <a:bodyPr/>
          <a:lstStyle/>
          <a:p>
            <a:fld id="{443F8E2C-0095-4B41-865C-62E33CAEE587}" type="datetimeFigureOut">
              <a:rPr lang="es-ES" smtClean="0"/>
              <a:t>26/10/16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986ED047-F25E-4E1B-BE6F-65D02FF6AE5C}" type="slidenum">
              <a:rPr lang="es-ES" smtClean="0"/>
              <a:t>‹Nr.›</a:t>
            </a:fld>
            <a:endParaRPr lang="es-ES"/>
          </a:p>
        </p:txBody>
      </p:sp>
      <p:sp>
        <p:nvSpPr>
          <p:cNvPr id="9" name="Content Placeholder 8"/>
          <p:cNvSpPr>
            <a:spLocks noGrp="1"/>
          </p:cNvSpPr>
          <p:nvPr>
            <p:ph sz="quarter" idx="13"/>
          </p:nvPr>
        </p:nvSpPr>
        <p:spPr>
          <a:xfrm>
            <a:off x="487680" y="1600200"/>
            <a:ext cx="5388864" cy="4526280"/>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_tradnl" smtClean="0"/>
              <a:t>Clic para editar título</a:t>
            </a:r>
            <a:endParaRPr lang="en-US"/>
          </a:p>
        </p:txBody>
      </p:sp>
      <p:sp>
        <p:nvSpPr>
          <p:cNvPr id="3" name="Text Placeholder 2"/>
          <p:cNvSpPr>
            <a:spLocks noGrp="1"/>
          </p:cNvSpPr>
          <p:nvPr>
            <p:ph type="body" idx="1"/>
          </p:nvPr>
        </p:nvSpPr>
        <p:spPr>
          <a:xfrm>
            <a:off x="609600" y="1600200"/>
            <a:ext cx="5386917"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5" name="Text Placeholder 4"/>
          <p:cNvSpPr>
            <a:spLocks noGrp="1"/>
          </p:cNvSpPr>
          <p:nvPr>
            <p:ph type="body" sz="quarter" idx="3"/>
          </p:nvPr>
        </p:nvSpPr>
        <p:spPr>
          <a:xfrm>
            <a:off x="6197601" y="1600200"/>
            <a:ext cx="5389033"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7" name="Date Placeholder 6"/>
          <p:cNvSpPr>
            <a:spLocks noGrp="1"/>
          </p:cNvSpPr>
          <p:nvPr>
            <p:ph type="dt" sz="half" idx="10"/>
          </p:nvPr>
        </p:nvSpPr>
        <p:spPr/>
        <p:txBody>
          <a:bodyPr/>
          <a:lstStyle/>
          <a:p>
            <a:fld id="{443F8E2C-0095-4B41-865C-62E33CAEE587}" type="datetimeFigureOut">
              <a:rPr lang="es-ES" smtClean="0"/>
              <a:t>26/10/16</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986ED047-F25E-4E1B-BE6F-65D02FF6AE5C}" type="slidenum">
              <a:rPr lang="es-ES" smtClean="0"/>
              <a:t>‹Nr.›</a:t>
            </a:fld>
            <a:endParaRPr lang="es-ES"/>
          </a:p>
        </p:txBody>
      </p:sp>
      <p:sp>
        <p:nvSpPr>
          <p:cNvPr id="11" name="Content Placeholder 10"/>
          <p:cNvSpPr>
            <a:spLocks noGrp="1"/>
          </p:cNvSpPr>
          <p:nvPr>
            <p:ph sz="quarter" idx="13"/>
          </p:nvPr>
        </p:nvSpPr>
        <p:spPr>
          <a:xfrm>
            <a:off x="609600" y="2212848"/>
            <a:ext cx="5388864" cy="3913632"/>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13" name="Content Placeholder 12"/>
          <p:cNvSpPr>
            <a:spLocks noGrp="1"/>
          </p:cNvSpPr>
          <p:nvPr>
            <p:ph sz="quarter" idx="14"/>
          </p:nvPr>
        </p:nvSpPr>
        <p:spPr>
          <a:xfrm>
            <a:off x="6230112" y="2212849"/>
            <a:ext cx="5388864" cy="3913187"/>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lang="en-US" dirty="0"/>
          </a:p>
        </p:txBody>
      </p:sp>
      <p:sp>
        <p:nvSpPr>
          <p:cNvPr id="3" name="Date Placeholder 2"/>
          <p:cNvSpPr>
            <a:spLocks noGrp="1"/>
          </p:cNvSpPr>
          <p:nvPr>
            <p:ph type="dt" sz="half" idx="10"/>
          </p:nvPr>
        </p:nvSpPr>
        <p:spPr/>
        <p:txBody>
          <a:bodyPr/>
          <a:lstStyle/>
          <a:p>
            <a:fld id="{443F8E2C-0095-4B41-865C-62E33CAEE587}" type="datetimeFigureOut">
              <a:rPr lang="es-ES" smtClean="0"/>
              <a:t>26/10/16</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986ED047-F25E-4E1B-BE6F-65D02FF6AE5C}" type="slidenum">
              <a:rPr lang="es-ES" smtClean="0"/>
              <a:t>‹Nr.›</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3F8E2C-0095-4B41-865C-62E33CAEE587}" type="datetimeFigureOut">
              <a:rPr lang="es-ES" smtClean="0"/>
              <a:t>26/10/16</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986ED047-F25E-4E1B-BE6F-65D02FF6AE5C}" type="slidenum">
              <a:rPr lang="es-ES" smtClean="0"/>
              <a:t>‹Nr.›</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7876117" y="266700"/>
            <a:ext cx="4011084"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s-ES_tradnl" smtClean="0"/>
              <a:t>Clic para editar título</a:t>
            </a:r>
            <a:endParaRPr lang="en-US" dirty="0"/>
          </a:p>
        </p:txBody>
      </p:sp>
      <p:sp>
        <p:nvSpPr>
          <p:cNvPr id="3" name="Content Placeholder 2"/>
          <p:cNvSpPr>
            <a:spLocks noGrp="1"/>
          </p:cNvSpPr>
          <p:nvPr>
            <p:ph idx="1"/>
          </p:nvPr>
        </p:nvSpPr>
        <p:spPr>
          <a:xfrm>
            <a:off x="958850" y="273051"/>
            <a:ext cx="66611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Text Placeholder 3"/>
          <p:cNvSpPr>
            <a:spLocks noGrp="1"/>
          </p:cNvSpPr>
          <p:nvPr>
            <p:ph type="body" sz="half" idx="2"/>
          </p:nvPr>
        </p:nvSpPr>
        <p:spPr>
          <a:xfrm>
            <a:off x="7876117" y="2438401"/>
            <a:ext cx="4011084"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Date Placeholder 4"/>
          <p:cNvSpPr>
            <a:spLocks noGrp="1"/>
          </p:cNvSpPr>
          <p:nvPr>
            <p:ph type="dt" sz="half" idx="10"/>
          </p:nvPr>
        </p:nvSpPr>
        <p:spPr/>
        <p:txBody>
          <a:bodyPr/>
          <a:lstStyle/>
          <a:p>
            <a:fld id="{443F8E2C-0095-4B41-865C-62E33CAEE587}" type="datetimeFigureOut">
              <a:rPr lang="es-ES" smtClean="0"/>
              <a:t>26/10/16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986ED047-F25E-4E1B-BE6F-65D02FF6AE5C}" type="slidenum">
              <a:rPr lang="es-ES" smtClean="0"/>
              <a:t>‹Nr.›</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239435" y="228600"/>
            <a:ext cx="7615765" cy="895350"/>
          </a:xfrm>
        </p:spPr>
        <p:txBody>
          <a:bodyPr anchor="b"/>
          <a:lstStyle>
            <a:lvl1pPr algn="ctr">
              <a:lnSpc>
                <a:spcPct val="100000"/>
              </a:lnSpc>
              <a:defRPr sz="2800" b="0"/>
            </a:lvl1pPr>
          </a:lstStyle>
          <a:p>
            <a:r>
              <a:rPr lang="es-ES_tradnl" smtClean="0"/>
              <a:t>Clic para editar título</a:t>
            </a:r>
            <a:endParaRPr lang="en-US" dirty="0"/>
          </a:p>
        </p:txBody>
      </p:sp>
      <p:sp>
        <p:nvSpPr>
          <p:cNvPr id="3" name="Picture Placeholder 2"/>
          <p:cNvSpPr>
            <a:spLocks noGrp="1"/>
          </p:cNvSpPr>
          <p:nvPr>
            <p:ph type="pic" idx="1"/>
          </p:nvPr>
        </p:nvSpPr>
        <p:spPr>
          <a:xfrm>
            <a:off x="2010835" y="1143000"/>
            <a:ext cx="8072965"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smtClean="0"/>
              <a:t>Arrastre la imagen al marcador de posición o haga clic en el icono para agregar</a:t>
            </a:r>
            <a:endParaRPr lang="en-US" dirty="0"/>
          </a:p>
        </p:txBody>
      </p:sp>
      <p:sp>
        <p:nvSpPr>
          <p:cNvPr id="4" name="Text Placeholder 3"/>
          <p:cNvSpPr>
            <a:spLocks noGrp="1"/>
          </p:cNvSpPr>
          <p:nvPr>
            <p:ph type="body" sz="half" idx="2"/>
          </p:nvPr>
        </p:nvSpPr>
        <p:spPr>
          <a:xfrm>
            <a:off x="2239435" y="5810250"/>
            <a:ext cx="7615765"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Date Placeholder 4"/>
          <p:cNvSpPr>
            <a:spLocks noGrp="1"/>
          </p:cNvSpPr>
          <p:nvPr>
            <p:ph type="dt" sz="half" idx="10"/>
          </p:nvPr>
        </p:nvSpPr>
        <p:spPr/>
        <p:txBody>
          <a:bodyPr/>
          <a:lstStyle/>
          <a:p>
            <a:fld id="{443F8E2C-0095-4B41-865C-62E33CAEE587}" type="datetimeFigureOut">
              <a:rPr lang="es-ES" smtClean="0"/>
              <a:t>26/10/16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986ED047-F25E-4E1B-BE6F-65D02FF6AE5C}" type="slidenum">
              <a:rPr lang="es-ES" smtClean="0"/>
              <a:t>‹Nr.›</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0"/>
            <a:ext cx="10972800" cy="1600200"/>
          </a:xfrm>
          <a:prstGeom prst="rect">
            <a:avLst/>
          </a:prstGeom>
        </p:spPr>
        <p:txBody>
          <a:bodyPr vert="horz" lIns="91440" tIns="45720" rIns="91440" bIns="45720" rtlCol="0" anchor="b">
            <a:noAutofit/>
          </a:bodyPr>
          <a:lstStyle/>
          <a:p>
            <a:r>
              <a:rPr lang="es-ES_tradnl" smtClean="0"/>
              <a:t>Clic para editar título</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smtClean="0"/>
          </a:p>
        </p:txBody>
      </p:sp>
      <p:sp>
        <p:nvSpPr>
          <p:cNvPr id="4" name="Date Placeholder 3"/>
          <p:cNvSpPr>
            <a:spLocks noGrp="1"/>
          </p:cNvSpPr>
          <p:nvPr>
            <p:ph type="dt" sz="half" idx="2"/>
          </p:nvPr>
        </p:nvSpPr>
        <p:spPr>
          <a:xfrm>
            <a:off x="8484463" y="6356351"/>
            <a:ext cx="2781300"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443F8E2C-0095-4B41-865C-62E33CAEE587}" type="datetimeFigureOut">
              <a:rPr lang="es-ES" smtClean="0"/>
              <a:t>26/10/16</a:t>
            </a:fld>
            <a:endParaRPr lang="es-ES"/>
          </a:p>
        </p:txBody>
      </p:sp>
      <p:sp>
        <p:nvSpPr>
          <p:cNvPr id="5" name="Footer Placeholder 4"/>
          <p:cNvSpPr>
            <a:spLocks noGrp="1"/>
          </p:cNvSpPr>
          <p:nvPr>
            <p:ph type="ftr" sz="quarter" idx="3"/>
          </p:nvPr>
        </p:nvSpPr>
        <p:spPr>
          <a:xfrm>
            <a:off x="878887" y="6356351"/>
            <a:ext cx="3797300"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s-ES"/>
          </a:p>
        </p:txBody>
      </p:sp>
      <p:sp>
        <p:nvSpPr>
          <p:cNvPr id="6" name="Slide Number Placeholder 5"/>
          <p:cNvSpPr>
            <a:spLocks noGrp="1"/>
          </p:cNvSpPr>
          <p:nvPr>
            <p:ph type="sldNum" sz="quarter" idx="4"/>
          </p:nvPr>
        </p:nvSpPr>
        <p:spPr>
          <a:xfrm>
            <a:off x="11391038" y="6356351"/>
            <a:ext cx="749300"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986ED047-F25E-4E1B-BE6F-65D02FF6AE5C}" type="slidenum">
              <a:rPr lang="es-ES" smtClean="0"/>
              <a:t>‹Nr.›</a:t>
            </a:fld>
            <a:endParaRPr lang="es-ES"/>
          </a:p>
        </p:txBody>
      </p:sp>
      <p:sp>
        <p:nvSpPr>
          <p:cNvPr id="7" name="Oval 6"/>
          <p:cNvSpPr/>
          <p:nvPr/>
        </p:nvSpPr>
        <p:spPr>
          <a:xfrm>
            <a:off x="11277014" y="6499384"/>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758826" y="6499384"/>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xml"/><Relationship Id="rId5" Type="http://schemas.openxmlformats.org/officeDocument/2006/relationships/image" Target="../media/image4.png"/><Relationship Id="rId6" Type="http://schemas.openxmlformats.org/officeDocument/2006/relationships/image" Target="../media/image3.png"/><Relationship Id="rId7" Type="http://schemas.openxmlformats.org/officeDocument/2006/relationships/image" Target="../media/image5.png"/><Relationship Id="rId1" Type="http://schemas.microsoft.com/office/2007/relationships/media" Target="../media/media1.wmv"/><Relationship Id="rId2" Type="http://schemas.openxmlformats.org/officeDocument/2006/relationships/video" Target="../media/media1.wmv"/></Relationships>
</file>

<file path=ppt/slides/_rels/slide4.xml.rels><?xml version="1.0" encoding="UTF-8" standalone="yes"?>
<Relationships xmlns="http://schemas.openxmlformats.org/package/2006/relationships"><Relationship Id="rId3" Type="http://schemas.microsoft.com/office/2007/relationships/media" Target="file://localhost/Volumes/Untitled/SEC%202016/PPvr/Amara%20total%20ed.wmv" TargetMode="External"/><Relationship Id="rId4" Type="http://schemas.openxmlformats.org/officeDocument/2006/relationships/video" Target="file://localhost/Volumes/Untitled/SEC%202016/PPvr/Amara%20total%20ed.wmv" TargetMode="External"/><Relationship Id="rId5" Type="http://schemas.openxmlformats.org/officeDocument/2006/relationships/slideLayout" Target="../slideLayouts/slideLayout2.xml"/><Relationship Id="rId6" Type="http://schemas.openxmlformats.org/officeDocument/2006/relationships/notesSlide" Target="../notesSlides/notesSlide3.xml"/><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jpeg"/><Relationship Id="rId1" Type="http://schemas.microsoft.com/office/2007/relationships/media" Target="../media/media2.wmv"/><Relationship Id="rId2" Type="http://schemas.openxmlformats.org/officeDocument/2006/relationships/video" Target="../media/media2.wm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xml"/><Relationship Id="rId5" Type="http://schemas.openxmlformats.org/officeDocument/2006/relationships/image" Target="../media/image5.png"/><Relationship Id="rId1" Type="http://schemas.microsoft.com/office/2007/relationships/media" Target="../media/media1.wmv"/><Relationship Id="rId2" Type="http://schemas.openxmlformats.org/officeDocument/2006/relationships/video" Target="../media/media1.wmv"/></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5.xml"/><Relationship Id="rId5" Type="http://schemas.openxmlformats.org/officeDocument/2006/relationships/image" Target="../media/image9.png"/><Relationship Id="rId1" Type="http://schemas.microsoft.com/office/2007/relationships/media" Target="../media/media3.mp4"/><Relationship Id="rId2" Type="http://schemas.openxmlformats.org/officeDocument/2006/relationships/video" Target="../media/media3.mp4"/></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6.xml"/><Relationship Id="rId5" Type="http://schemas.openxmlformats.org/officeDocument/2006/relationships/image" Target="../media/image10.png"/><Relationship Id="rId1" Type="http://schemas.microsoft.com/office/2007/relationships/media" Target="../media/media4.wmv"/><Relationship Id="rId2" Type="http://schemas.openxmlformats.org/officeDocument/2006/relationships/video" Target="../media/media4.wm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366129" y="1594662"/>
            <a:ext cx="7654565" cy="1724025"/>
          </a:xfrm>
        </p:spPr>
        <p:txBody>
          <a:bodyPr>
            <a:normAutofit fontScale="90000"/>
          </a:bodyPr>
          <a:lstStyle/>
          <a:p>
            <a:r>
              <a:rPr lang="es-ES" sz="4000" b="1" dirty="0"/>
              <a:t>Tratamiento de reemplazo valvular pulmonar percutáneo en niños con peso &lt; 30 kg con disfunción del tracto de salida del ventrículo derecho</a:t>
            </a:r>
          </a:p>
        </p:txBody>
      </p:sp>
      <p:sp>
        <p:nvSpPr>
          <p:cNvPr id="5123" name="Subtítulo 2"/>
          <p:cNvSpPr>
            <a:spLocks noGrp="1"/>
          </p:cNvSpPr>
          <p:nvPr>
            <p:ph type="subTitle" idx="1"/>
          </p:nvPr>
        </p:nvSpPr>
        <p:spPr>
          <a:xfrm>
            <a:off x="2612011" y="3403364"/>
            <a:ext cx="7162800" cy="915987"/>
          </a:xfrm>
        </p:spPr>
        <p:txBody>
          <a:bodyPr>
            <a:normAutofit fontScale="92500" lnSpcReduction="10000"/>
          </a:bodyPr>
          <a:lstStyle/>
          <a:p>
            <a:pPr>
              <a:buClr>
                <a:srgbClr val="6FB7D7"/>
              </a:buClr>
            </a:pPr>
            <a:r>
              <a:rPr lang="es-ES" sz="1600" dirty="0"/>
              <a:t>ALEJANDRO RODRIGUEZ OGANDO</a:t>
            </a:r>
            <a:r>
              <a:rPr lang="es-ES" sz="1600" baseline="30000" dirty="0"/>
              <a:t>1</a:t>
            </a:r>
            <a:r>
              <a:rPr lang="es-ES" sz="1600" dirty="0"/>
              <a:t>, Fernando Ballesteros Tejerizo</a:t>
            </a:r>
            <a:r>
              <a:rPr lang="es-ES" sz="1600" baseline="30000" dirty="0"/>
              <a:t>1</a:t>
            </a:r>
            <a:r>
              <a:rPr lang="es-ES" sz="1600" dirty="0"/>
              <a:t>, Ramón Perez-Caballero</a:t>
            </a:r>
            <a:r>
              <a:rPr lang="es-ES" sz="1600" baseline="30000" dirty="0"/>
              <a:t>1</a:t>
            </a:r>
            <a:r>
              <a:rPr lang="es-ES" sz="1600" dirty="0"/>
              <a:t> y José Luis </a:t>
            </a:r>
            <a:r>
              <a:rPr lang="es-ES" sz="1600" dirty="0" err="1"/>
              <a:t>Zunzunegui</a:t>
            </a:r>
            <a:r>
              <a:rPr lang="es-ES" sz="1600" dirty="0"/>
              <a:t> Martínez</a:t>
            </a:r>
            <a:r>
              <a:rPr lang="es-ES" sz="1600" baseline="30000" dirty="0"/>
              <a:t>1</a:t>
            </a:r>
            <a:r>
              <a:rPr lang="es-ES" sz="1600" dirty="0"/>
              <a:t> </a:t>
            </a:r>
            <a:endParaRPr lang="es-ES" altLang="es-ES" sz="1600" b="1" dirty="0" smtClean="0">
              <a:solidFill>
                <a:schemeClr val="tx1"/>
              </a:solidFill>
              <a:ea typeface="MS PGothic" panose="020B0600070205080204" pitchFamily="34" charset="-128"/>
            </a:endParaRPr>
          </a:p>
          <a:p>
            <a:pPr>
              <a:buClr>
                <a:srgbClr val="6FB7D7"/>
              </a:buClr>
            </a:pPr>
            <a:r>
              <a:rPr lang="es-ES" altLang="es-ES" sz="1600" b="1" dirty="0" smtClean="0">
                <a:solidFill>
                  <a:schemeClr val="tx1"/>
                </a:solidFill>
                <a:ea typeface="MS PGothic" panose="020B0600070205080204" pitchFamily="34" charset="-128"/>
              </a:rPr>
              <a:t>Gregorio </a:t>
            </a:r>
            <a:r>
              <a:rPr lang="es-ES" altLang="es-ES" sz="1600" b="1" dirty="0" err="1">
                <a:solidFill>
                  <a:schemeClr val="tx1"/>
                </a:solidFill>
                <a:ea typeface="MS PGothic" panose="020B0600070205080204" pitchFamily="34" charset="-128"/>
              </a:rPr>
              <a:t>Marañon</a:t>
            </a:r>
            <a:r>
              <a:rPr lang="es-ES" altLang="es-ES" sz="1600" b="1" dirty="0">
                <a:solidFill>
                  <a:schemeClr val="tx1"/>
                </a:solidFill>
                <a:ea typeface="MS PGothic" panose="020B0600070205080204" pitchFamily="34" charset="-128"/>
              </a:rPr>
              <a:t> General </a:t>
            </a:r>
            <a:r>
              <a:rPr lang="es-ES" altLang="es-ES" sz="1600" b="1" dirty="0" err="1">
                <a:solidFill>
                  <a:schemeClr val="tx1"/>
                </a:solidFill>
                <a:ea typeface="MS PGothic" panose="020B0600070205080204" pitchFamily="34" charset="-128"/>
              </a:rPr>
              <a:t>University</a:t>
            </a:r>
            <a:r>
              <a:rPr lang="es-ES" altLang="es-ES" sz="1600" b="1" dirty="0">
                <a:solidFill>
                  <a:schemeClr val="tx1"/>
                </a:solidFill>
                <a:ea typeface="MS PGothic" panose="020B0600070205080204" pitchFamily="34" charset="-128"/>
              </a:rPr>
              <a:t> Hospital. Madrid. </a:t>
            </a:r>
            <a:r>
              <a:rPr lang="es-ES" altLang="es-ES" sz="1600" b="1" dirty="0" err="1">
                <a:solidFill>
                  <a:schemeClr val="tx1"/>
                </a:solidFill>
                <a:ea typeface="MS PGothic" panose="020B0600070205080204" pitchFamily="34" charset="-128"/>
              </a:rPr>
              <a:t>Spain</a:t>
            </a:r>
            <a:r>
              <a:rPr lang="es-ES" altLang="es-ES" b="1" i="1" dirty="0" smtClean="0">
                <a:solidFill>
                  <a:schemeClr val="tx1"/>
                </a:solidFill>
                <a:ea typeface="MS PGothic" panose="020B0600070205080204" pitchFamily="34" charset="-128"/>
              </a:rPr>
              <a:t>.</a:t>
            </a:r>
          </a:p>
        </p:txBody>
      </p:sp>
      <p:pic>
        <p:nvPicPr>
          <p:cNvPr id="5124" name="Picture 98" descr="DSCN017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75250" y="4687888"/>
            <a:ext cx="2830513" cy="2170112"/>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126" name="Imagen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53397" y="5450698"/>
            <a:ext cx="3824167" cy="1077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7"/>
          <p:cNvPicPr>
            <a:picLocks noChangeAspect="1"/>
          </p:cNvPicPr>
          <p:nvPr/>
        </p:nvPicPr>
        <p:blipFill>
          <a:blip r:embed="rId4"/>
          <a:stretch>
            <a:fillRect/>
          </a:stretch>
        </p:blipFill>
        <p:spPr>
          <a:xfrm>
            <a:off x="436717" y="5754966"/>
            <a:ext cx="4471185" cy="958112"/>
          </a:xfrm>
          <a:prstGeom prst="rect">
            <a:avLst/>
          </a:prstGeom>
        </p:spPr>
      </p:pic>
    </p:spTree>
    <p:extLst>
      <p:ext uri="{BB962C8B-B14F-4D97-AF65-F5344CB8AC3E}">
        <p14:creationId xmlns:p14="http://schemas.microsoft.com/office/powerpoint/2010/main" val="236574055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0"/>
            <a:ext cx="10972800" cy="873167"/>
          </a:xfrm>
        </p:spPr>
        <p:txBody>
          <a:bodyPr/>
          <a:lstStyle/>
          <a:p>
            <a:r>
              <a:rPr lang="es-ES" dirty="0" smtClean="0"/>
              <a:t>INTRODUCCIÓN</a:t>
            </a:r>
            <a:endParaRPr lang="es-ES" dirty="0"/>
          </a:p>
        </p:txBody>
      </p:sp>
      <p:sp>
        <p:nvSpPr>
          <p:cNvPr id="3" name="Marcador de contenido 2"/>
          <p:cNvSpPr>
            <a:spLocks noGrp="1"/>
          </p:cNvSpPr>
          <p:nvPr>
            <p:ph idx="1"/>
          </p:nvPr>
        </p:nvSpPr>
        <p:spPr>
          <a:xfrm>
            <a:off x="649287" y="951940"/>
            <a:ext cx="10972800" cy="4525963"/>
          </a:xfrm>
        </p:spPr>
        <p:txBody>
          <a:bodyPr>
            <a:normAutofit lnSpcReduction="10000"/>
          </a:bodyPr>
          <a:lstStyle/>
          <a:p>
            <a:r>
              <a:rPr lang="es-ES" dirty="0"/>
              <a:t>Aunque ampliamente aceptada, las indicaciones de terapia de reemplazo valvular pulmonar percutáneo(</a:t>
            </a:r>
            <a:r>
              <a:rPr lang="es-ES" dirty="0" err="1"/>
              <a:t>TrVP</a:t>
            </a:r>
            <a:r>
              <a:rPr lang="es-ES" dirty="0"/>
              <a:t>), están limitadas al tratamiento de conductos protésicos en el tracto de salida del ventrículo derecho(TSVD) en pacientes ≥30kg. </a:t>
            </a:r>
            <a:endParaRPr lang="es-ES" dirty="0" smtClean="0"/>
          </a:p>
          <a:p>
            <a:endParaRPr lang="es-ES" dirty="0"/>
          </a:p>
          <a:p>
            <a:r>
              <a:rPr lang="es-ES" dirty="0"/>
              <a:t>Existe limitada información del uso de la válvula percutánea en &lt;30kg tanto en conductos protésicos como en tracto de salida nativo. </a:t>
            </a:r>
            <a:endParaRPr lang="es-ES" dirty="0" smtClean="0"/>
          </a:p>
          <a:p>
            <a:endParaRPr lang="es-ES" dirty="0"/>
          </a:p>
          <a:p>
            <a:endParaRPr lang="es-ES" dirty="0" smtClean="0"/>
          </a:p>
          <a:p>
            <a:endParaRPr lang="es-ES" dirty="0"/>
          </a:p>
          <a:p>
            <a:r>
              <a:rPr lang="es-ES" dirty="0" smtClean="0"/>
              <a:t>Evaluar los resultados de la </a:t>
            </a:r>
            <a:r>
              <a:rPr lang="es-ES" dirty="0" err="1" smtClean="0"/>
              <a:t>TrVP</a:t>
            </a:r>
            <a:r>
              <a:rPr lang="es-ES" dirty="0" smtClean="0"/>
              <a:t> en pacientes &lt;30 kg</a:t>
            </a:r>
            <a:endParaRPr lang="es-ES" dirty="0"/>
          </a:p>
        </p:txBody>
      </p:sp>
      <p:pic>
        <p:nvPicPr>
          <p:cNvPr id="4" name="Imagen 3"/>
          <p:cNvPicPr>
            <a:picLocks noChangeAspect="1"/>
          </p:cNvPicPr>
          <p:nvPr/>
        </p:nvPicPr>
        <p:blipFill>
          <a:blip r:embed="rId3"/>
          <a:stretch>
            <a:fillRect/>
          </a:stretch>
        </p:blipFill>
        <p:spPr>
          <a:xfrm>
            <a:off x="423488" y="5972297"/>
            <a:ext cx="3333493" cy="714321"/>
          </a:xfrm>
          <a:prstGeom prst="rect">
            <a:avLst/>
          </a:prstGeom>
        </p:spPr>
      </p:pic>
      <p:pic>
        <p:nvPicPr>
          <p:cNvPr id="5" name="Imagen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273394" y="5948165"/>
            <a:ext cx="2810000" cy="791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ítulo 1"/>
          <p:cNvSpPr txBox="1">
            <a:spLocks/>
          </p:cNvSpPr>
          <p:nvPr/>
        </p:nvSpPr>
        <p:spPr>
          <a:xfrm>
            <a:off x="563568" y="3830286"/>
            <a:ext cx="10972800" cy="873167"/>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ES" dirty="0" smtClean="0"/>
              <a:t>OBJETIVO</a:t>
            </a:r>
            <a:endParaRPr lang="es-ES" dirty="0"/>
          </a:p>
        </p:txBody>
      </p:sp>
    </p:spTree>
    <p:extLst>
      <p:ext uri="{BB962C8B-B14F-4D97-AF65-F5344CB8AC3E}">
        <p14:creationId xmlns:p14="http://schemas.microsoft.com/office/powerpoint/2010/main" val="126533396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0"/>
            <a:ext cx="10972800" cy="1124533"/>
          </a:xfrm>
        </p:spPr>
        <p:txBody>
          <a:bodyPr/>
          <a:lstStyle/>
          <a:p>
            <a:r>
              <a:rPr lang="es-ES" dirty="0" smtClean="0"/>
              <a:t>MÉTODOS</a:t>
            </a:r>
            <a:endParaRPr lang="es-ES" dirty="0"/>
          </a:p>
        </p:txBody>
      </p:sp>
      <p:sp>
        <p:nvSpPr>
          <p:cNvPr id="3" name="Marcador de contenido 2"/>
          <p:cNvSpPr>
            <a:spLocks noGrp="1"/>
          </p:cNvSpPr>
          <p:nvPr>
            <p:ph idx="1"/>
          </p:nvPr>
        </p:nvSpPr>
        <p:spPr>
          <a:xfrm>
            <a:off x="609600" y="1600201"/>
            <a:ext cx="6460000" cy="4525963"/>
          </a:xfrm>
        </p:spPr>
        <p:txBody>
          <a:bodyPr/>
          <a:lstStyle/>
          <a:p>
            <a:pPr algn="just">
              <a:lnSpc>
                <a:spcPct val="150000"/>
              </a:lnSpc>
            </a:pPr>
            <a:r>
              <a:rPr lang="es-ES" sz="2800" dirty="0"/>
              <a:t>Revisión retrospectiva diseñada para evaluar la técnica y los resultados a corto-medio plazo de la </a:t>
            </a:r>
            <a:r>
              <a:rPr lang="es-ES" sz="2800" dirty="0" err="1"/>
              <a:t>TrVP</a:t>
            </a:r>
            <a:r>
              <a:rPr lang="es-ES" sz="2800" dirty="0"/>
              <a:t> en </a:t>
            </a:r>
            <a:r>
              <a:rPr lang="es-ES" sz="2800" dirty="0" smtClean="0"/>
              <a:t>20 </a:t>
            </a:r>
            <a:r>
              <a:rPr lang="es-ES" sz="2800" dirty="0"/>
              <a:t>pacientes &lt;</a:t>
            </a:r>
            <a:r>
              <a:rPr lang="es-ES" sz="2800" dirty="0" smtClean="0"/>
              <a:t>30kg (</a:t>
            </a:r>
            <a:r>
              <a:rPr lang="es-ES" sz="2800" dirty="0"/>
              <a:t>7 pacientes &lt;20Kg) con disfunción del TSVD.</a:t>
            </a:r>
          </a:p>
          <a:p>
            <a:endParaRPr lang="es-ES" dirty="0"/>
          </a:p>
        </p:txBody>
      </p:sp>
      <p:pic>
        <p:nvPicPr>
          <p:cNvPr id="4" name="Imagen 3"/>
          <p:cNvPicPr>
            <a:picLocks noChangeAspect="1"/>
          </p:cNvPicPr>
          <p:nvPr/>
        </p:nvPicPr>
        <p:blipFill>
          <a:blip r:embed="rId5"/>
          <a:stretch>
            <a:fillRect/>
          </a:stretch>
        </p:blipFill>
        <p:spPr>
          <a:xfrm>
            <a:off x="423488" y="5728507"/>
            <a:ext cx="4471185" cy="958112"/>
          </a:xfrm>
          <a:prstGeom prst="rect">
            <a:avLst/>
          </a:prstGeom>
        </p:spPr>
      </p:pic>
      <p:pic>
        <p:nvPicPr>
          <p:cNvPr id="5" name="Imagen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259227" y="5662374"/>
            <a:ext cx="3824167" cy="1077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12 KILOS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3746" r="11821"/>
          <a:stretch/>
        </p:blipFill>
        <p:spPr>
          <a:xfrm>
            <a:off x="7671322" y="1220526"/>
            <a:ext cx="4233763" cy="4266014"/>
          </a:xfrm>
          <a:prstGeom prst="rect">
            <a:avLst/>
          </a:prstGeom>
        </p:spPr>
      </p:pic>
    </p:spTree>
    <p:extLst>
      <p:ext uri="{BB962C8B-B14F-4D97-AF65-F5344CB8AC3E}">
        <p14:creationId xmlns:p14="http://schemas.microsoft.com/office/powerpoint/2010/main" val="38691604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02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contenido 6"/>
          <p:cNvSpPr>
            <a:spLocks noGrp="1"/>
          </p:cNvSpPr>
          <p:nvPr>
            <p:ph idx="1"/>
          </p:nvPr>
        </p:nvSpPr>
        <p:spPr>
          <a:xfrm>
            <a:off x="348805" y="-117271"/>
            <a:ext cx="8550111" cy="6975271"/>
          </a:xfrm>
        </p:spPr>
        <p:txBody>
          <a:bodyPr/>
          <a:lstStyle/>
          <a:p>
            <a:pPr marL="0" indent="0">
              <a:lnSpc>
                <a:spcPct val="150000"/>
              </a:lnSpc>
              <a:buNone/>
            </a:pPr>
            <a:endParaRPr lang="es-ES_tradnl" sz="3200" b="1" dirty="0" smtClean="0">
              <a:solidFill>
                <a:schemeClr val="accent1"/>
              </a:solidFill>
              <a:ea typeface="MS PGothic" charset="0"/>
              <a:cs typeface="MS PGothic" charset="0"/>
            </a:endParaRPr>
          </a:p>
          <a:p>
            <a:pPr marL="0" indent="0">
              <a:lnSpc>
                <a:spcPct val="150000"/>
              </a:lnSpc>
              <a:buNone/>
            </a:pPr>
            <a:endParaRPr lang="en-US" b="1" dirty="0" smtClean="0">
              <a:solidFill>
                <a:schemeClr val="tx1"/>
              </a:solidFill>
              <a:ea typeface="MS PGothic" charset="0"/>
              <a:cs typeface="MS PGothic" charset="0"/>
            </a:endParaRPr>
          </a:p>
          <a:p>
            <a:endParaRPr lang="es-ES" dirty="0"/>
          </a:p>
        </p:txBody>
      </p:sp>
      <p:graphicFrame>
        <p:nvGraphicFramePr>
          <p:cNvPr id="2" name="Tabla 1"/>
          <p:cNvGraphicFramePr>
            <a:graphicFrameLocks noGrp="1"/>
          </p:cNvGraphicFramePr>
          <p:nvPr>
            <p:extLst>
              <p:ext uri="{D42A27DB-BD31-4B8C-83A1-F6EECF244321}">
                <p14:modId xmlns:p14="http://schemas.microsoft.com/office/powerpoint/2010/main" val="1540200804"/>
              </p:ext>
            </p:extLst>
          </p:nvPr>
        </p:nvGraphicFramePr>
        <p:xfrm>
          <a:off x="5365751" y="333375"/>
          <a:ext cx="6525520" cy="6249410"/>
        </p:xfrm>
        <a:graphic>
          <a:graphicData uri="http://schemas.openxmlformats.org/drawingml/2006/table">
            <a:tbl>
              <a:tblPr firstRow="1" bandRow="1">
                <a:tableStyleId>{5C22544A-7EE6-4342-B048-85BDC9FD1C3A}</a:tableStyleId>
              </a:tblPr>
              <a:tblGrid>
                <a:gridCol w="3622653"/>
                <a:gridCol w="2902867"/>
              </a:tblGrid>
              <a:tr h="680053">
                <a:tc gridSpan="2">
                  <a:txBody>
                    <a:bodyPr/>
                    <a:lstStyle/>
                    <a:p>
                      <a:pPr algn="ctr"/>
                      <a:r>
                        <a:rPr lang="es-ES" sz="2000" b="1" dirty="0" smtClean="0">
                          <a:solidFill>
                            <a:schemeClr val="bg1"/>
                          </a:solidFill>
                        </a:rPr>
                        <a:t>PATIENT DEMOGRAPHICS AND BASAL CHARACTERISTICS</a:t>
                      </a:r>
                      <a:endParaRPr lang="es-ES" sz="2000" b="1" dirty="0">
                        <a:solidFill>
                          <a:schemeClr val="bg1"/>
                        </a:solidFill>
                      </a:endParaRPr>
                    </a:p>
                  </a:txBody>
                  <a:tcPr/>
                </a:tc>
                <a:tc hMerge="1">
                  <a:txBody>
                    <a:bodyPr/>
                    <a:lstStyle/>
                    <a:p>
                      <a:endParaRPr lang="es-ES" dirty="0"/>
                    </a:p>
                  </a:txBody>
                  <a:tcPr/>
                </a:tc>
              </a:tr>
              <a:tr h="393999">
                <a:tc>
                  <a:txBody>
                    <a:bodyPr/>
                    <a:lstStyle/>
                    <a:p>
                      <a:r>
                        <a:rPr lang="es-ES" b="1" dirty="0" smtClean="0"/>
                        <a:t>EDAD (años)</a:t>
                      </a:r>
                      <a:endParaRPr lang="es-ES" b="1" dirty="0"/>
                    </a:p>
                  </a:txBody>
                  <a:tcPr/>
                </a:tc>
                <a:tc>
                  <a:txBody>
                    <a:bodyPr/>
                    <a:lstStyle/>
                    <a:p>
                      <a:pPr algn="ctr"/>
                      <a:r>
                        <a:rPr lang="es-ES" dirty="0" smtClean="0"/>
                        <a:t>5.8 </a:t>
                      </a:r>
                      <a:r>
                        <a:rPr lang="es-ES" dirty="0" smtClean="0"/>
                        <a:t> </a:t>
                      </a:r>
                      <a:r>
                        <a:rPr lang="es-ES" dirty="0" smtClean="0"/>
                        <a:t>(1.5 – 13)</a:t>
                      </a:r>
                      <a:endParaRPr lang="es-ES" dirty="0"/>
                    </a:p>
                  </a:txBody>
                  <a:tcPr/>
                </a:tc>
              </a:tr>
              <a:tr h="393999">
                <a:tc>
                  <a:txBody>
                    <a:bodyPr/>
                    <a:lstStyle/>
                    <a:p>
                      <a:r>
                        <a:rPr lang="es-ES" b="1" dirty="0" smtClean="0"/>
                        <a:t>PESO</a:t>
                      </a:r>
                      <a:endParaRPr lang="es-ES" b="1" dirty="0" smtClean="0"/>
                    </a:p>
                  </a:txBody>
                  <a:tcPr/>
                </a:tc>
                <a:tc>
                  <a:txBody>
                    <a:bodyPr/>
                    <a:lstStyle/>
                    <a:p>
                      <a:pPr algn="ctr"/>
                      <a:r>
                        <a:rPr lang="es-ES" dirty="0" smtClean="0"/>
                        <a:t>22 kg (9 – 29.8)</a:t>
                      </a:r>
                      <a:endParaRPr lang="es-ES" dirty="0"/>
                    </a:p>
                  </a:txBody>
                  <a:tcPr/>
                </a:tc>
              </a:tr>
              <a:tr h="1262956">
                <a:tc>
                  <a:txBody>
                    <a:bodyPr/>
                    <a:lstStyle/>
                    <a:p>
                      <a:r>
                        <a:rPr lang="es-ES" b="1" dirty="0" smtClean="0"/>
                        <a:t>SUBSTRATO ANAT</a:t>
                      </a:r>
                      <a:r>
                        <a:rPr lang="es-ES" b="1" dirty="0" smtClean="0"/>
                        <a:t>ÓMICO</a:t>
                      </a:r>
                      <a:endParaRPr lang="es-ES" b="1" dirty="0" smtClean="0"/>
                    </a:p>
                    <a:p>
                      <a:r>
                        <a:rPr lang="es-ES" i="1" dirty="0" smtClean="0"/>
                        <a:t>TSVD NATIVO</a:t>
                      </a:r>
                      <a:endParaRPr lang="es-ES" i="1" dirty="0" smtClean="0"/>
                    </a:p>
                    <a:p>
                      <a:r>
                        <a:rPr lang="es-ES" i="1" dirty="0" smtClean="0"/>
                        <a:t>CONDUCTO</a:t>
                      </a:r>
                      <a:endParaRPr lang="es-ES" i="1" dirty="0" smtClean="0"/>
                    </a:p>
                    <a:p>
                      <a:r>
                        <a:rPr lang="es-ES" i="1" dirty="0" smtClean="0"/>
                        <a:t>BIOPR</a:t>
                      </a:r>
                      <a:r>
                        <a:rPr lang="es-ES" i="1" dirty="0" smtClean="0"/>
                        <a:t>ÓTESIS</a:t>
                      </a:r>
                      <a:endParaRPr lang="es-ES" i="1" dirty="0"/>
                    </a:p>
                  </a:txBody>
                  <a:tcPr/>
                </a:tc>
                <a:tc>
                  <a:txBody>
                    <a:bodyPr/>
                    <a:lstStyle/>
                    <a:p>
                      <a:pPr algn="ctr"/>
                      <a:endParaRPr lang="es-ES" dirty="0" smtClean="0"/>
                    </a:p>
                    <a:p>
                      <a:pPr algn="ctr"/>
                      <a:r>
                        <a:rPr lang="es-ES" dirty="0" smtClean="0"/>
                        <a:t>9</a:t>
                      </a:r>
                    </a:p>
                    <a:p>
                      <a:pPr algn="ctr"/>
                      <a:r>
                        <a:rPr lang="es-ES" dirty="0" smtClean="0"/>
                        <a:t>10</a:t>
                      </a:r>
                    </a:p>
                    <a:p>
                      <a:pPr algn="ctr"/>
                      <a:r>
                        <a:rPr lang="es-ES" dirty="0" smtClean="0"/>
                        <a:t>1</a:t>
                      </a:r>
                      <a:endParaRPr lang="es-ES" dirty="0"/>
                    </a:p>
                  </a:txBody>
                  <a:tcPr/>
                </a:tc>
              </a:tr>
              <a:tr h="1262956">
                <a:tc>
                  <a:txBody>
                    <a:bodyPr/>
                    <a:lstStyle/>
                    <a:p>
                      <a:r>
                        <a:rPr lang="es-ES" b="1" dirty="0" smtClean="0"/>
                        <a:t>INDICACI</a:t>
                      </a:r>
                      <a:r>
                        <a:rPr lang="es-ES" b="1" dirty="0" smtClean="0"/>
                        <a:t>ÓN DE </a:t>
                      </a:r>
                      <a:r>
                        <a:rPr lang="es-ES" b="1" dirty="0" err="1" smtClean="0"/>
                        <a:t>TrVP</a:t>
                      </a:r>
                      <a:endParaRPr lang="es-ES" b="1" dirty="0" smtClean="0"/>
                    </a:p>
                    <a:p>
                      <a:r>
                        <a:rPr lang="es-ES" b="0" i="1" dirty="0" smtClean="0"/>
                        <a:t>Estenosis</a:t>
                      </a:r>
                      <a:endParaRPr lang="es-ES" b="0" i="1" dirty="0" smtClean="0"/>
                    </a:p>
                    <a:p>
                      <a:r>
                        <a:rPr lang="es-ES" b="0" i="1" dirty="0" smtClean="0"/>
                        <a:t>Insuficiencia</a:t>
                      </a:r>
                      <a:endParaRPr lang="es-ES" b="0" i="1" dirty="0" smtClean="0"/>
                    </a:p>
                    <a:p>
                      <a:r>
                        <a:rPr lang="es-ES" b="0" i="1" dirty="0" smtClean="0"/>
                        <a:t>Mixta</a:t>
                      </a:r>
                      <a:endParaRPr lang="es-ES" b="0" i="1" dirty="0"/>
                    </a:p>
                  </a:txBody>
                  <a:tcPr/>
                </a:tc>
                <a:tc>
                  <a:txBody>
                    <a:bodyPr/>
                    <a:lstStyle/>
                    <a:p>
                      <a:pPr algn="ctr"/>
                      <a:endParaRPr lang="es-ES" dirty="0" smtClean="0"/>
                    </a:p>
                    <a:p>
                      <a:pPr algn="ctr"/>
                      <a:r>
                        <a:rPr lang="es-ES" dirty="0" smtClean="0"/>
                        <a:t>1</a:t>
                      </a:r>
                    </a:p>
                    <a:p>
                      <a:pPr algn="ctr"/>
                      <a:r>
                        <a:rPr lang="es-ES" dirty="0" smtClean="0"/>
                        <a:t>9</a:t>
                      </a:r>
                    </a:p>
                    <a:p>
                      <a:pPr algn="ctr"/>
                      <a:r>
                        <a:rPr lang="es-ES" dirty="0" smtClean="0"/>
                        <a:t>10</a:t>
                      </a:r>
                      <a:endParaRPr lang="es-ES" dirty="0"/>
                    </a:p>
                  </a:txBody>
                  <a:tcPr/>
                </a:tc>
              </a:tr>
              <a:tr h="971504">
                <a:tc>
                  <a:txBody>
                    <a:bodyPr/>
                    <a:lstStyle/>
                    <a:p>
                      <a:r>
                        <a:rPr lang="es-ES" b="1" dirty="0" smtClean="0"/>
                        <a:t>RNM</a:t>
                      </a:r>
                      <a:endParaRPr lang="es-ES" b="1" dirty="0" smtClean="0"/>
                    </a:p>
                    <a:p>
                      <a:r>
                        <a:rPr lang="es-ES" b="0" i="1" dirty="0" smtClean="0"/>
                        <a:t>Volumen de VD</a:t>
                      </a:r>
                      <a:r>
                        <a:rPr lang="es-ES" b="0" i="1" baseline="0" dirty="0" smtClean="0"/>
                        <a:t> indexado</a:t>
                      </a:r>
                      <a:endParaRPr lang="es-ES" b="0" i="1" baseline="0" dirty="0" smtClean="0"/>
                    </a:p>
                    <a:p>
                      <a:r>
                        <a:rPr lang="es-ES" b="0" i="1" baseline="0" dirty="0" smtClean="0"/>
                        <a:t>FE VD %</a:t>
                      </a:r>
                      <a:endParaRPr lang="es-ES" b="0" i="1" dirty="0"/>
                    </a:p>
                  </a:txBody>
                  <a:tcPr/>
                </a:tc>
                <a:tc>
                  <a:txBody>
                    <a:bodyPr/>
                    <a:lstStyle/>
                    <a:p>
                      <a:pPr algn="ctr"/>
                      <a:endParaRPr lang="es-ES" dirty="0" smtClean="0"/>
                    </a:p>
                    <a:p>
                      <a:pPr algn="ctr"/>
                      <a:r>
                        <a:rPr lang="es-ES" dirty="0" smtClean="0"/>
                        <a:t>130 ml/m2 (85 – 261)</a:t>
                      </a:r>
                    </a:p>
                    <a:p>
                      <a:pPr algn="ctr"/>
                      <a:r>
                        <a:rPr lang="es-ES" dirty="0" smtClean="0"/>
                        <a:t>42</a:t>
                      </a:r>
                      <a:r>
                        <a:rPr lang="es-ES" baseline="0" dirty="0" smtClean="0"/>
                        <a:t> (11 – 53)</a:t>
                      </a:r>
                      <a:endParaRPr lang="es-ES" dirty="0"/>
                    </a:p>
                  </a:txBody>
                  <a:tcPr/>
                </a:tc>
              </a:tr>
              <a:tr h="1262956">
                <a:tc>
                  <a:txBody>
                    <a:bodyPr/>
                    <a:lstStyle/>
                    <a:p>
                      <a:r>
                        <a:rPr lang="es-ES" b="1" dirty="0" smtClean="0"/>
                        <a:t>ACCESO</a:t>
                      </a:r>
                      <a:endParaRPr lang="es-ES" b="1" dirty="0" smtClean="0"/>
                    </a:p>
                    <a:p>
                      <a:r>
                        <a:rPr lang="es-ES" b="0" i="1" dirty="0" smtClean="0"/>
                        <a:t>Yugular</a:t>
                      </a:r>
                      <a:endParaRPr lang="es-ES" b="0" i="1" dirty="0" smtClean="0"/>
                    </a:p>
                    <a:p>
                      <a:r>
                        <a:rPr lang="es-ES" b="0" i="1" dirty="0" smtClean="0"/>
                        <a:t>Femoral</a:t>
                      </a:r>
                    </a:p>
                    <a:p>
                      <a:r>
                        <a:rPr lang="es-ES" b="0" i="1" dirty="0" smtClean="0"/>
                        <a:t>Hibrido</a:t>
                      </a:r>
                      <a:endParaRPr lang="es-ES" b="0" i="1" dirty="0" smtClean="0"/>
                    </a:p>
                  </a:txBody>
                  <a:tcPr/>
                </a:tc>
                <a:tc>
                  <a:txBody>
                    <a:bodyPr/>
                    <a:lstStyle/>
                    <a:p>
                      <a:pPr algn="ctr"/>
                      <a:endParaRPr lang="es-ES" dirty="0" smtClean="0"/>
                    </a:p>
                    <a:p>
                      <a:pPr algn="ctr"/>
                      <a:r>
                        <a:rPr lang="es-ES" dirty="0" smtClean="0"/>
                        <a:t>8</a:t>
                      </a:r>
                    </a:p>
                    <a:p>
                      <a:pPr algn="ctr"/>
                      <a:r>
                        <a:rPr lang="es-ES" dirty="0" smtClean="0"/>
                        <a:t>11</a:t>
                      </a:r>
                    </a:p>
                    <a:p>
                      <a:pPr algn="ctr"/>
                      <a:r>
                        <a:rPr lang="es-ES" dirty="0" smtClean="0"/>
                        <a:t>1</a:t>
                      </a:r>
                      <a:endParaRPr lang="es-ES" dirty="0"/>
                    </a:p>
                  </a:txBody>
                  <a:tcPr/>
                </a:tc>
              </a:tr>
            </a:tbl>
          </a:graphicData>
        </a:graphic>
      </p:graphicFrame>
      <p:pic>
        <p:nvPicPr>
          <p:cNvPr id="4" name="12 KILOS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8698" r="4317"/>
          <a:stretch/>
        </p:blipFill>
        <p:spPr>
          <a:xfrm>
            <a:off x="794634" y="854178"/>
            <a:ext cx="3551532" cy="3062210"/>
          </a:xfrm>
          <a:prstGeom prst="rect">
            <a:avLst/>
          </a:prstGeom>
        </p:spPr>
      </p:pic>
      <p:pic>
        <p:nvPicPr>
          <p:cNvPr id="11" name="Amara total ed.wmv">
            <a:hlinkClick r:id="" action="ppaction://media"/>
          </p:cNvPr>
          <p:cNvPicPr>
            <a:picLocks noRot="1" noChangeAspect="1"/>
          </p:cNvPicPr>
          <p:nvPr>
            <a:videoFile r:link="rId4"/>
            <p:extLst>
              <p:ext uri="{DAA4B4D4-6D71-4841-9C94-3DE7FCFB9230}">
                <p14:media xmlns:p14="http://schemas.microsoft.com/office/powerpoint/2010/main" r:link="rId3"/>
              </p:ext>
            </p:extLst>
          </p:nvPr>
        </p:nvPicPr>
        <p:blipFill>
          <a:blip r:embed="rId8">
            <a:extLst>
              <a:ext uri="{28A0092B-C50C-407E-A947-70E740481C1C}">
                <a14:useLocalDpi xmlns:a14="http://schemas.microsoft.com/office/drawing/2010/main" val="0"/>
              </a:ext>
            </a:extLst>
          </a:blip>
          <a:srcRect l="28947" t="13705" r="21704" b="14951"/>
          <a:stretch>
            <a:fillRect/>
          </a:stretch>
        </p:blipFill>
        <p:spPr bwMode="auto">
          <a:xfrm>
            <a:off x="12527796" y="706496"/>
            <a:ext cx="2694036" cy="292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C:\Users\Zunzo\AppData\Local\Microsoft\Windows\Temporary Internet Files\Content.IE5\K8CFHEKO\la_foto[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7250" y="3952355"/>
            <a:ext cx="3483729" cy="2762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2"/>
          <p:cNvSpPr txBox="1"/>
          <p:nvPr/>
        </p:nvSpPr>
        <p:spPr>
          <a:xfrm>
            <a:off x="342212" y="164584"/>
            <a:ext cx="4789577" cy="646331"/>
          </a:xfrm>
          <a:prstGeom prst="rect">
            <a:avLst/>
          </a:prstGeom>
          <a:noFill/>
        </p:spPr>
        <p:txBody>
          <a:bodyPr wrap="square" rtlCol="0">
            <a:spAutoFit/>
          </a:bodyPr>
          <a:lstStyle/>
          <a:p>
            <a:pPr algn="ctr"/>
            <a:r>
              <a:rPr lang="es-ES" sz="3600" b="1" dirty="0" smtClean="0">
                <a:solidFill>
                  <a:schemeClr val="tx2">
                    <a:lumMod val="75000"/>
                  </a:schemeClr>
                </a:solidFill>
              </a:rPr>
              <a:t>RESULTADOS</a:t>
            </a:r>
            <a:endParaRPr lang="es-ES" sz="3600" b="1" dirty="0">
              <a:solidFill>
                <a:schemeClr val="tx2">
                  <a:lumMod val="75000"/>
                </a:schemeClr>
              </a:solidFill>
            </a:endParaRPr>
          </a:p>
        </p:txBody>
      </p:sp>
    </p:spTree>
    <p:extLst>
      <p:ext uri="{BB962C8B-B14F-4D97-AF65-F5344CB8AC3E}">
        <p14:creationId xmlns:p14="http://schemas.microsoft.com/office/powerpoint/2010/main" val="18866696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780" fill="hold"/>
                                        <p:tgtEl>
                                          <p:spTgt spid="11"/>
                                        </p:tgtEl>
                                      </p:cBhvr>
                                    </p:cmd>
                                  </p:childTnLst>
                                </p:cTn>
                              </p:par>
                            </p:childTnLst>
                          </p:cTn>
                        </p:par>
                        <p:par>
                          <p:cTn id="7" fill="hold">
                            <p:stCondLst>
                              <p:cond delay="38780"/>
                            </p:stCondLst>
                            <p:childTnLst>
                              <p:par>
                                <p:cTn id="8" presetID="1" presetClass="mediacall" presetSubtype="0" fill="hold" nodeType="afterEffect">
                                  <p:stCondLst>
                                    <p:cond delay="0"/>
                                  </p:stCondLst>
                                  <p:childTnLst>
                                    <p:cmd type="call" cmd="playFrom(0.0)">
                                      <p:cBhvr>
                                        <p:cTn id="9" dur="215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1"/>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11"/>
                                        </p:tgtEl>
                                      </p:cBhvr>
                                    </p:cmd>
                                  </p:childTnLst>
                                </p:cTn>
                              </p:par>
                            </p:childTnLst>
                          </p:cTn>
                        </p:par>
                      </p:childTnLst>
                    </p:cTn>
                  </p:par>
                </p:childTnLst>
              </p:cTn>
              <p:nextCondLst>
                <p:cond evt="onClick" delay="0">
                  <p:tgtEl>
                    <p:spTgt spid="11"/>
                  </p:tgtEl>
                </p:cond>
              </p:nextCondLst>
            </p:seq>
            <p:video>
              <p:cMediaNode vol="80000">
                <p:cTn id="15" repeatCount="indefinite" fill="remove" display="0">
                  <p:stCondLst>
                    <p:cond delay="indefinite"/>
                  </p:stCondLst>
                </p:cTn>
                <p:tgtEl>
                  <p:spTgt spid="11"/>
                </p:tgtEl>
              </p:cMediaNode>
            </p:video>
            <p:video>
              <p:cMediaNode vol="80000">
                <p:cTn id="16" repeatCount="indefinite" fill="remove" display="0">
                  <p:stCondLst>
                    <p:cond delay="indefinite"/>
                  </p:stCondLst>
                </p:cTn>
                <p:tgtEl>
                  <p:spTgt spid="4"/>
                </p:tgtEl>
              </p:cMediaNode>
            </p:video>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428626" y="1546275"/>
            <a:ext cx="6635750" cy="4889544"/>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marL="457200" indent="-457200" algn="just">
              <a:lnSpc>
                <a:spcPct val="140000"/>
              </a:lnSpc>
              <a:buFont typeface="Arial" panose="020B0604020202020204" pitchFamily="34" charset="0"/>
              <a:buChar char="•"/>
              <a:defRPr/>
            </a:pPr>
            <a:r>
              <a:rPr lang="es-ES" sz="2800" i="1" dirty="0" smtClean="0"/>
              <a:t>Todos los procedimientos resultaron exitosos</a:t>
            </a:r>
            <a:endParaRPr lang="es-ES" sz="2800" i="1" dirty="0"/>
          </a:p>
          <a:p>
            <a:pPr marL="457200" indent="-457200" algn="just">
              <a:lnSpc>
                <a:spcPct val="140000"/>
              </a:lnSpc>
              <a:buFont typeface="Arial" panose="020B0604020202020204" pitchFamily="34" charset="0"/>
              <a:buChar char="•"/>
              <a:defRPr/>
            </a:pPr>
            <a:r>
              <a:rPr lang="es-ES" sz="2800" b="1" dirty="0" smtClean="0"/>
              <a:t>Pre-</a:t>
            </a:r>
            <a:r>
              <a:rPr lang="es-ES" sz="2800" b="1" dirty="0" err="1" smtClean="0"/>
              <a:t>stenting</a:t>
            </a:r>
            <a:r>
              <a:rPr lang="es-ES" sz="2800" dirty="0" smtClean="0"/>
              <a:t> </a:t>
            </a:r>
            <a:r>
              <a:rPr lang="es-ES" sz="2800" dirty="0" smtClean="0"/>
              <a:t>realizado en el </a:t>
            </a:r>
            <a:r>
              <a:rPr lang="es-ES" sz="2800" dirty="0"/>
              <a:t>95% </a:t>
            </a:r>
            <a:r>
              <a:rPr lang="es-ES" sz="2800" dirty="0" smtClean="0"/>
              <a:t>de los casos, </a:t>
            </a:r>
            <a:r>
              <a:rPr lang="es-ES" sz="2800" dirty="0"/>
              <a:t>13/19 </a:t>
            </a:r>
            <a:r>
              <a:rPr lang="es-ES" sz="2800" dirty="0" smtClean="0"/>
              <a:t>durante el mismo procedimiento. </a:t>
            </a:r>
            <a:endParaRPr lang="es-ES" sz="2800" dirty="0"/>
          </a:p>
          <a:p>
            <a:pPr marL="457200" indent="-457200" algn="just">
              <a:lnSpc>
                <a:spcPct val="140000"/>
              </a:lnSpc>
              <a:buFont typeface="Arial" panose="020B0604020202020204" pitchFamily="34" charset="0"/>
              <a:buChar char="•"/>
              <a:defRPr/>
            </a:pPr>
            <a:r>
              <a:rPr lang="es-ES" sz="2800" b="1" dirty="0"/>
              <a:t>No </a:t>
            </a:r>
            <a:r>
              <a:rPr lang="es-ES" sz="2800" b="1" dirty="0" smtClean="0"/>
              <a:t>IP </a:t>
            </a:r>
            <a:r>
              <a:rPr lang="es-ES" sz="2800" b="1" dirty="0"/>
              <a:t>significativa </a:t>
            </a:r>
            <a:r>
              <a:rPr lang="es-ES" sz="2800" b="1" dirty="0" smtClean="0"/>
              <a:t>registrada después </a:t>
            </a:r>
            <a:r>
              <a:rPr lang="es-ES" sz="2800" b="1" dirty="0"/>
              <a:t>del procedimiento, y el </a:t>
            </a:r>
            <a:r>
              <a:rPr lang="es-ES" sz="2800" b="1" dirty="0" smtClean="0"/>
              <a:t>GTP </a:t>
            </a:r>
            <a:r>
              <a:rPr lang="es-ES" sz="2800" b="1" dirty="0"/>
              <a:t>se redujo significativamente</a:t>
            </a:r>
            <a:r>
              <a:rPr lang="es-ES" sz="2800" b="1" dirty="0" smtClean="0"/>
              <a:t>.</a:t>
            </a:r>
          </a:p>
        </p:txBody>
      </p:sp>
      <p:sp>
        <p:nvSpPr>
          <p:cNvPr id="9" name="CuadroTexto 8"/>
          <p:cNvSpPr txBox="1"/>
          <p:nvPr/>
        </p:nvSpPr>
        <p:spPr>
          <a:xfrm>
            <a:off x="4025212" y="0"/>
            <a:ext cx="4789577" cy="646331"/>
          </a:xfrm>
          <a:prstGeom prst="rect">
            <a:avLst/>
          </a:prstGeom>
          <a:noFill/>
        </p:spPr>
        <p:txBody>
          <a:bodyPr wrap="square" rtlCol="0">
            <a:spAutoFit/>
          </a:bodyPr>
          <a:lstStyle/>
          <a:p>
            <a:pPr algn="ctr"/>
            <a:r>
              <a:rPr lang="es-ES" sz="3600" b="1" dirty="0" smtClean="0">
                <a:solidFill>
                  <a:schemeClr val="tx2">
                    <a:lumMod val="75000"/>
                  </a:schemeClr>
                </a:solidFill>
              </a:rPr>
              <a:t>RESULTADOS</a:t>
            </a:r>
            <a:endParaRPr lang="es-ES" sz="3600" b="1" dirty="0">
              <a:solidFill>
                <a:schemeClr val="tx2">
                  <a:lumMod val="75000"/>
                </a:schemeClr>
              </a:solidFill>
            </a:endParaRPr>
          </a:p>
        </p:txBody>
      </p:sp>
      <p:pic>
        <p:nvPicPr>
          <p:cNvPr id="11" name="12 KILOS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3746" r="11821"/>
          <a:stretch/>
        </p:blipFill>
        <p:spPr>
          <a:xfrm>
            <a:off x="7337630" y="1553901"/>
            <a:ext cx="4854370" cy="4891349"/>
          </a:xfrm>
          <a:prstGeom prst="rect">
            <a:avLst/>
          </a:prstGeom>
        </p:spPr>
      </p:pic>
      <p:graphicFrame>
        <p:nvGraphicFramePr>
          <p:cNvPr id="4" name="Tabla 3"/>
          <p:cNvGraphicFramePr>
            <a:graphicFrameLocks noGrp="1"/>
          </p:cNvGraphicFramePr>
          <p:nvPr>
            <p:extLst>
              <p:ext uri="{D42A27DB-BD31-4B8C-83A1-F6EECF244321}">
                <p14:modId xmlns:p14="http://schemas.microsoft.com/office/powerpoint/2010/main" val="2969774769"/>
              </p:ext>
            </p:extLst>
          </p:nvPr>
        </p:nvGraphicFramePr>
        <p:xfrm>
          <a:off x="412750" y="1116539"/>
          <a:ext cx="9937750" cy="3033833"/>
        </p:xfrm>
        <a:graphic>
          <a:graphicData uri="http://schemas.openxmlformats.org/drawingml/2006/table">
            <a:tbl>
              <a:tblPr firstRow="1" bandRow="1">
                <a:tableStyleId>{5C22544A-7EE6-4342-B048-85BDC9FD1C3A}</a:tableStyleId>
              </a:tblPr>
              <a:tblGrid>
                <a:gridCol w="3280234"/>
                <a:gridCol w="2348570"/>
                <a:gridCol w="2581486"/>
                <a:gridCol w="1727460"/>
              </a:tblGrid>
              <a:tr h="820211">
                <a:tc>
                  <a:txBody>
                    <a:bodyPr/>
                    <a:lstStyle/>
                    <a:p>
                      <a:pPr algn="ctr"/>
                      <a:r>
                        <a:rPr lang="es-ES" b="1" i="1" dirty="0" smtClean="0"/>
                        <a:t>Variable</a:t>
                      </a:r>
                      <a:endParaRPr lang="es-ES" b="1" i="1" dirty="0"/>
                    </a:p>
                  </a:txBody>
                  <a:tcPr/>
                </a:tc>
                <a:tc>
                  <a:txBody>
                    <a:bodyPr/>
                    <a:lstStyle/>
                    <a:p>
                      <a:pPr algn="ctr"/>
                      <a:r>
                        <a:rPr lang="es-ES" b="1" i="1" dirty="0" smtClean="0"/>
                        <a:t>Hemodin</a:t>
                      </a:r>
                      <a:r>
                        <a:rPr lang="es-ES" b="1" i="1" dirty="0" smtClean="0"/>
                        <a:t>ámica Basal</a:t>
                      </a:r>
                      <a:endParaRPr lang="es-ES" b="1" i="1" dirty="0"/>
                    </a:p>
                  </a:txBody>
                  <a:tcPr/>
                </a:tc>
                <a:tc>
                  <a:txBody>
                    <a:bodyPr/>
                    <a:lstStyle/>
                    <a:p>
                      <a:pPr algn="ctr"/>
                      <a:r>
                        <a:rPr lang="es-ES" b="1" i="1" dirty="0" smtClean="0"/>
                        <a:t>Post-Implantaci</a:t>
                      </a:r>
                      <a:r>
                        <a:rPr lang="es-ES" b="1" i="1" dirty="0" smtClean="0"/>
                        <a:t>ón</a:t>
                      </a:r>
                      <a:endParaRPr lang="es-ES" b="1" i="1" dirty="0"/>
                    </a:p>
                  </a:txBody>
                  <a:tcPr/>
                </a:tc>
                <a:tc>
                  <a:txBody>
                    <a:bodyPr/>
                    <a:lstStyle/>
                    <a:p>
                      <a:pPr algn="ctr"/>
                      <a:r>
                        <a:rPr lang="es-ES" b="1" i="1" dirty="0" smtClean="0"/>
                        <a:t>p</a:t>
                      </a:r>
                      <a:endParaRPr lang="es-ES" b="1" i="1" dirty="0"/>
                    </a:p>
                  </a:txBody>
                  <a:tcPr/>
                </a:tc>
              </a:tr>
              <a:tr h="737874">
                <a:tc>
                  <a:txBody>
                    <a:bodyPr/>
                    <a:lstStyle/>
                    <a:p>
                      <a:r>
                        <a:rPr lang="es-ES" b="1" dirty="0" smtClean="0"/>
                        <a:t>Presi</a:t>
                      </a:r>
                      <a:r>
                        <a:rPr lang="es-ES" b="1" dirty="0" smtClean="0"/>
                        <a:t>ón sistólica de VD</a:t>
                      </a:r>
                      <a:endParaRPr lang="es-ES" b="1" dirty="0"/>
                    </a:p>
                  </a:txBody>
                  <a:tcPr/>
                </a:tc>
                <a:tc>
                  <a:txBody>
                    <a:bodyPr/>
                    <a:lstStyle/>
                    <a:p>
                      <a:pPr algn="ctr"/>
                      <a:r>
                        <a:rPr lang="es-ES" b="1" dirty="0" smtClean="0"/>
                        <a:t>56,5</a:t>
                      </a:r>
                      <a:r>
                        <a:rPr lang="es-ES" dirty="0" smtClean="0"/>
                        <a:t> (28-78)</a:t>
                      </a:r>
                      <a:endParaRPr lang="es-ES" dirty="0"/>
                    </a:p>
                  </a:txBody>
                  <a:tcPr/>
                </a:tc>
                <a:tc>
                  <a:txBody>
                    <a:bodyPr/>
                    <a:lstStyle/>
                    <a:p>
                      <a:pPr algn="ctr"/>
                      <a:r>
                        <a:rPr lang="es-ES" b="1" dirty="0" smtClean="0"/>
                        <a:t>36,5</a:t>
                      </a:r>
                      <a:r>
                        <a:rPr lang="es-ES" dirty="0" smtClean="0"/>
                        <a:t> (19-58)</a:t>
                      </a:r>
                      <a:endParaRPr lang="es-ES" dirty="0"/>
                    </a:p>
                  </a:txBody>
                  <a:tcPr/>
                </a:tc>
                <a:tc>
                  <a:txBody>
                    <a:bodyPr/>
                    <a:lstStyle/>
                    <a:p>
                      <a:pPr algn="ctr"/>
                      <a:r>
                        <a:rPr lang="es-ES" dirty="0" smtClean="0"/>
                        <a:t>0,001</a:t>
                      </a:r>
                      <a:endParaRPr lang="es-ES" dirty="0"/>
                    </a:p>
                  </a:txBody>
                  <a:tcPr/>
                </a:tc>
              </a:tr>
              <a:tr h="737874">
                <a:tc>
                  <a:txBody>
                    <a:bodyPr/>
                    <a:lstStyle/>
                    <a:p>
                      <a:r>
                        <a:rPr lang="es-ES" b="1" dirty="0" smtClean="0"/>
                        <a:t>Ratio VD/</a:t>
                      </a:r>
                      <a:r>
                        <a:rPr lang="es-ES" b="1" dirty="0" err="1" smtClean="0"/>
                        <a:t>Ao</a:t>
                      </a:r>
                      <a:endParaRPr lang="es-ES" b="1" dirty="0"/>
                    </a:p>
                  </a:txBody>
                  <a:tcPr/>
                </a:tc>
                <a:tc>
                  <a:txBody>
                    <a:bodyPr/>
                    <a:lstStyle/>
                    <a:p>
                      <a:pPr algn="ctr"/>
                      <a:r>
                        <a:rPr lang="es-ES" b="1" dirty="0" smtClean="0"/>
                        <a:t>0,69</a:t>
                      </a:r>
                      <a:r>
                        <a:rPr lang="es-ES" dirty="0" smtClean="0"/>
                        <a:t> (0,3-1)</a:t>
                      </a:r>
                      <a:endParaRPr lang="es-ES" dirty="0"/>
                    </a:p>
                  </a:txBody>
                  <a:tcPr/>
                </a:tc>
                <a:tc>
                  <a:txBody>
                    <a:bodyPr/>
                    <a:lstStyle/>
                    <a:p>
                      <a:pPr algn="ctr"/>
                      <a:r>
                        <a:rPr lang="es-ES" b="1" dirty="0" smtClean="0"/>
                        <a:t>0,42 </a:t>
                      </a:r>
                      <a:r>
                        <a:rPr lang="es-ES" dirty="0" smtClean="0"/>
                        <a:t>(0,2-0,7)</a:t>
                      </a:r>
                      <a:endParaRPr lang="es-ES" dirty="0"/>
                    </a:p>
                  </a:txBody>
                  <a:tcPr/>
                </a:tc>
                <a:tc>
                  <a:txBody>
                    <a:bodyPr/>
                    <a:lstStyle/>
                    <a:p>
                      <a:pPr algn="ctr"/>
                      <a:r>
                        <a:rPr lang="es-ES" dirty="0" smtClean="0"/>
                        <a:t>0,001</a:t>
                      </a:r>
                      <a:endParaRPr lang="es-ES" dirty="0"/>
                    </a:p>
                  </a:txBody>
                  <a:tcPr/>
                </a:tc>
              </a:tr>
              <a:tr h="737874">
                <a:tc>
                  <a:txBody>
                    <a:bodyPr/>
                    <a:lstStyle/>
                    <a:p>
                      <a:r>
                        <a:rPr lang="es-ES" b="1" dirty="0" smtClean="0"/>
                        <a:t>Gradiente VD-PA</a:t>
                      </a:r>
                      <a:endParaRPr lang="es-ES" b="1" dirty="0"/>
                    </a:p>
                  </a:txBody>
                  <a:tcPr/>
                </a:tc>
                <a:tc>
                  <a:txBody>
                    <a:bodyPr/>
                    <a:lstStyle/>
                    <a:p>
                      <a:pPr algn="ctr"/>
                      <a:r>
                        <a:rPr lang="es-ES" b="1" dirty="0" smtClean="0"/>
                        <a:t>28</a:t>
                      </a:r>
                      <a:r>
                        <a:rPr lang="es-ES" dirty="0" smtClean="0"/>
                        <a:t> (3-51)</a:t>
                      </a:r>
                      <a:endParaRPr lang="es-ES" dirty="0"/>
                    </a:p>
                  </a:txBody>
                  <a:tcPr/>
                </a:tc>
                <a:tc>
                  <a:txBody>
                    <a:bodyPr/>
                    <a:lstStyle/>
                    <a:p>
                      <a:pPr algn="ctr"/>
                      <a:r>
                        <a:rPr lang="es-ES" b="1" dirty="0" smtClean="0"/>
                        <a:t>9,5</a:t>
                      </a:r>
                      <a:r>
                        <a:rPr lang="es-ES" dirty="0" smtClean="0"/>
                        <a:t> (2-28)</a:t>
                      </a:r>
                      <a:endParaRPr lang="es-ES" dirty="0"/>
                    </a:p>
                  </a:txBody>
                  <a:tcPr/>
                </a:tc>
                <a:tc>
                  <a:txBody>
                    <a:bodyPr/>
                    <a:lstStyle/>
                    <a:p>
                      <a:pPr algn="ctr"/>
                      <a:r>
                        <a:rPr lang="es-ES" dirty="0" smtClean="0"/>
                        <a:t>0,001</a:t>
                      </a:r>
                      <a:endParaRPr lang="es-ES" dirty="0"/>
                    </a:p>
                  </a:txBody>
                  <a:tcPr/>
                </a:tc>
              </a:tr>
            </a:tbl>
          </a:graphicData>
        </a:graphic>
      </p:graphicFrame>
    </p:spTree>
    <p:extLst>
      <p:ext uri="{BB962C8B-B14F-4D97-AF65-F5344CB8AC3E}">
        <p14:creationId xmlns:p14="http://schemas.microsoft.com/office/powerpoint/2010/main" val="14787890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02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1"/>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1"/>
                                        </p:tgtEl>
                                      </p:cBhvr>
                                    </p:cmd>
                                  </p:childTnLst>
                                </p:cTn>
                              </p:par>
                            </p:childTnLst>
                          </p:cTn>
                        </p:par>
                      </p:childTnLst>
                    </p:cTn>
                  </p:par>
                </p:childTnLst>
              </p:cTn>
              <p:nextCondLst>
                <p:cond evt="onClick" delay="0">
                  <p:tgtEl>
                    <p:spTgt spid="11"/>
                  </p:tgtEl>
                </p:cond>
              </p:nextCondLst>
            </p:seq>
            <p:video>
              <p:cMediaNode vol="80000">
                <p:cTn id="16" repeatCount="indefinite" fill="remove" display="0">
                  <p:stCondLst>
                    <p:cond delay="indefinite"/>
                  </p:stCondLst>
                </p:cTn>
                <p:tgtEl>
                  <p:spTgt spid="11"/>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melod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0428" t="12293" r="13103" b="6711"/>
          <a:stretch/>
        </p:blipFill>
        <p:spPr>
          <a:xfrm>
            <a:off x="192454" y="1917700"/>
            <a:ext cx="4088632" cy="3384550"/>
          </a:xfrm>
          <a:prstGeom prst="rect">
            <a:avLst/>
          </a:prstGeom>
        </p:spPr>
      </p:pic>
      <p:sp>
        <p:nvSpPr>
          <p:cNvPr id="9" name="CuadroTexto 8"/>
          <p:cNvSpPr txBox="1"/>
          <p:nvPr/>
        </p:nvSpPr>
        <p:spPr>
          <a:xfrm>
            <a:off x="135837" y="148709"/>
            <a:ext cx="4789577" cy="646331"/>
          </a:xfrm>
          <a:prstGeom prst="rect">
            <a:avLst/>
          </a:prstGeom>
          <a:noFill/>
        </p:spPr>
        <p:txBody>
          <a:bodyPr wrap="square" rtlCol="0">
            <a:spAutoFit/>
          </a:bodyPr>
          <a:lstStyle/>
          <a:p>
            <a:pPr algn="ctr"/>
            <a:r>
              <a:rPr lang="es-ES" sz="3600" b="1" dirty="0" smtClean="0">
                <a:solidFill>
                  <a:schemeClr val="tx2">
                    <a:lumMod val="75000"/>
                  </a:schemeClr>
                </a:solidFill>
              </a:rPr>
              <a:t>RESULTADOS</a:t>
            </a:r>
            <a:endParaRPr lang="es-ES" sz="3600" b="1" dirty="0">
              <a:solidFill>
                <a:schemeClr val="tx2">
                  <a:lumMod val="75000"/>
                </a:schemeClr>
              </a:solidFill>
            </a:endParaRPr>
          </a:p>
        </p:txBody>
      </p:sp>
      <p:sp>
        <p:nvSpPr>
          <p:cNvPr id="2" name="CuadroTexto 1"/>
          <p:cNvSpPr txBox="1"/>
          <p:nvPr/>
        </p:nvSpPr>
        <p:spPr>
          <a:xfrm>
            <a:off x="4587875" y="539750"/>
            <a:ext cx="7381875" cy="6124753"/>
          </a:xfrm>
          <a:prstGeom prst="rect">
            <a:avLst/>
          </a:prstGeom>
          <a:solidFill>
            <a:schemeClr val="accent1">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s-ES" sz="2800" b="1" dirty="0" smtClean="0">
                <a:solidFill>
                  <a:schemeClr val="tx2">
                    <a:lumMod val="50000"/>
                  </a:schemeClr>
                </a:solidFill>
              </a:rPr>
              <a:t>SEGUIMIENTO</a:t>
            </a:r>
          </a:p>
          <a:p>
            <a:pPr algn="ctr"/>
            <a:endParaRPr lang="es-ES" sz="2800" dirty="0" smtClean="0"/>
          </a:p>
          <a:p>
            <a:pPr marL="285750" indent="-285750" algn="just">
              <a:buFont typeface="Arial"/>
              <a:buChar char="•"/>
            </a:pPr>
            <a:r>
              <a:rPr lang="es-ES" sz="2400" b="1" i="1" dirty="0">
                <a:solidFill>
                  <a:srgbClr val="800000"/>
                </a:solidFill>
              </a:rPr>
              <a:t>D</a:t>
            </a:r>
            <a:r>
              <a:rPr lang="es-ES" sz="2400" b="1" i="1" dirty="0" smtClean="0">
                <a:solidFill>
                  <a:srgbClr val="800000"/>
                </a:solidFill>
              </a:rPr>
              <a:t>os complicaciones menores </a:t>
            </a:r>
          </a:p>
          <a:p>
            <a:pPr algn="just"/>
            <a:r>
              <a:rPr lang="es-ES" sz="2400" dirty="0" smtClean="0"/>
              <a:t>durante el procedimiento, que se resolvieron espont</a:t>
            </a:r>
            <a:r>
              <a:rPr lang="es-ES" sz="2400" dirty="0" smtClean="0"/>
              <a:t>áneamente</a:t>
            </a:r>
          </a:p>
          <a:p>
            <a:pPr marL="285750" indent="-285750" algn="just">
              <a:buFont typeface="Arial"/>
              <a:buChar char="•"/>
            </a:pPr>
            <a:r>
              <a:rPr lang="es-ES" sz="2400" dirty="0" smtClean="0">
                <a:solidFill>
                  <a:srgbClr val="800000"/>
                </a:solidFill>
              </a:rPr>
              <a:t>Ho</a:t>
            </a:r>
            <a:r>
              <a:rPr lang="es-ES" sz="2400" b="1" dirty="0" smtClean="0">
                <a:solidFill>
                  <a:srgbClr val="800000"/>
                </a:solidFill>
              </a:rPr>
              <a:t>spitalización media: </a:t>
            </a:r>
            <a:r>
              <a:rPr lang="es-ES" sz="2400" dirty="0" smtClean="0"/>
              <a:t>3 días (2-4).</a:t>
            </a:r>
          </a:p>
          <a:p>
            <a:pPr marL="285750" indent="-285750" algn="just">
              <a:buFont typeface="Arial"/>
              <a:buChar char="•"/>
            </a:pPr>
            <a:r>
              <a:rPr lang="es-ES" sz="2400" dirty="0" smtClean="0"/>
              <a:t>La </a:t>
            </a:r>
            <a:r>
              <a:rPr lang="es-ES" sz="2400" dirty="0" smtClean="0">
                <a:solidFill>
                  <a:srgbClr val="800000"/>
                </a:solidFill>
              </a:rPr>
              <a:t>med</a:t>
            </a:r>
            <a:r>
              <a:rPr lang="es-ES" sz="2400" i="1" dirty="0" smtClean="0">
                <a:solidFill>
                  <a:srgbClr val="800000"/>
                </a:solidFill>
              </a:rPr>
              <a:t>iana de seguimiento </a:t>
            </a:r>
            <a:r>
              <a:rPr lang="es-ES" sz="2400" dirty="0" smtClean="0"/>
              <a:t>post implantación es de </a:t>
            </a:r>
            <a:r>
              <a:rPr lang="es-ES" sz="2400" dirty="0" smtClean="0">
                <a:solidFill>
                  <a:srgbClr val="800000"/>
                </a:solidFill>
              </a:rPr>
              <a:t>48 meses </a:t>
            </a:r>
            <a:r>
              <a:rPr lang="es-ES" sz="2400" dirty="0" smtClean="0"/>
              <a:t>(10-88)</a:t>
            </a:r>
          </a:p>
          <a:p>
            <a:pPr marL="285750" indent="-285750" algn="just">
              <a:buFont typeface="Arial"/>
              <a:buChar char="•"/>
            </a:pPr>
            <a:r>
              <a:rPr lang="es-ES" sz="2400" dirty="0" smtClean="0"/>
              <a:t>Durante el seguimiento: </a:t>
            </a:r>
          </a:p>
          <a:p>
            <a:pPr marL="285750" indent="-285750" algn="just">
              <a:buFont typeface="Arial"/>
              <a:buChar char="•"/>
            </a:pPr>
            <a:r>
              <a:rPr lang="es-ES" sz="2400" b="1" i="1" dirty="0">
                <a:solidFill>
                  <a:srgbClr val="800000"/>
                </a:solidFill>
              </a:rPr>
              <a:t>2</a:t>
            </a:r>
            <a:r>
              <a:rPr lang="es-ES" sz="2400" b="1" i="1" dirty="0" smtClean="0">
                <a:solidFill>
                  <a:srgbClr val="800000"/>
                </a:solidFill>
              </a:rPr>
              <a:t> </a:t>
            </a:r>
            <a:r>
              <a:rPr lang="es-ES" sz="2400" b="1" i="1" dirty="0" err="1" smtClean="0">
                <a:solidFill>
                  <a:srgbClr val="800000"/>
                </a:solidFill>
              </a:rPr>
              <a:t>reintervenciones</a:t>
            </a:r>
            <a:r>
              <a:rPr lang="es-ES" sz="2400" b="1" i="1" dirty="0" smtClean="0">
                <a:solidFill>
                  <a:srgbClr val="800000"/>
                </a:solidFill>
              </a:rPr>
              <a:t> / 1 complicación</a:t>
            </a:r>
          </a:p>
          <a:p>
            <a:pPr marL="742950" lvl="1" indent="-285750" algn="just">
              <a:buFont typeface="Arial"/>
              <a:buChar char="•"/>
            </a:pPr>
            <a:r>
              <a:rPr lang="es-ES" sz="2400" dirty="0" smtClean="0"/>
              <a:t>1 paciente se implanto una nueva válvula </a:t>
            </a:r>
            <a:r>
              <a:rPr lang="es-ES" sz="2400" dirty="0" err="1" smtClean="0"/>
              <a:t>Melody</a:t>
            </a:r>
            <a:r>
              <a:rPr lang="es-ES" sz="2400" dirty="0" smtClean="0"/>
              <a:t> mediante procedimiento </a:t>
            </a:r>
            <a:r>
              <a:rPr lang="es-ES" sz="2400" dirty="0" err="1" smtClean="0"/>
              <a:t>valve</a:t>
            </a:r>
            <a:r>
              <a:rPr lang="es-ES" sz="2400" dirty="0" smtClean="0"/>
              <a:t>-in-</a:t>
            </a:r>
            <a:r>
              <a:rPr lang="es-ES" sz="2400" dirty="0" err="1" smtClean="0"/>
              <a:t>valve</a:t>
            </a:r>
            <a:r>
              <a:rPr lang="es-ES" sz="2400" dirty="0" smtClean="0"/>
              <a:t> por disfunción severa de la prótesis.</a:t>
            </a:r>
          </a:p>
          <a:p>
            <a:pPr marL="742950" lvl="1" indent="-285750" algn="just">
              <a:buFont typeface="Arial"/>
              <a:buChar char="•"/>
            </a:pPr>
            <a:r>
              <a:rPr lang="es-ES" sz="2400" dirty="0" smtClean="0"/>
              <a:t>1 paciente </a:t>
            </a:r>
            <a:r>
              <a:rPr lang="es-ES" sz="2400" dirty="0" err="1" smtClean="0"/>
              <a:t>sobredilatación</a:t>
            </a:r>
            <a:r>
              <a:rPr lang="es-ES" sz="2400" dirty="0" smtClean="0"/>
              <a:t> de la </a:t>
            </a:r>
            <a:r>
              <a:rPr lang="es-ES" sz="2400" dirty="0" err="1" smtClean="0"/>
              <a:t>melody</a:t>
            </a:r>
            <a:r>
              <a:rPr lang="es-ES" sz="2400" dirty="0" smtClean="0"/>
              <a:t> </a:t>
            </a:r>
          </a:p>
          <a:p>
            <a:pPr marL="742950" lvl="1" indent="-285750" algn="just">
              <a:buFont typeface="Arial"/>
              <a:buChar char="•"/>
            </a:pPr>
            <a:r>
              <a:rPr lang="es-ES" sz="2400" dirty="0" smtClean="0"/>
              <a:t>1 paciente desarrollo un trombo asociado a fractura del </a:t>
            </a:r>
            <a:r>
              <a:rPr lang="es-ES" sz="2400" dirty="0" err="1" smtClean="0"/>
              <a:t>stent</a:t>
            </a:r>
            <a:endParaRPr lang="es-ES" sz="2400" dirty="0" smtClean="0"/>
          </a:p>
        </p:txBody>
      </p:sp>
    </p:spTree>
    <p:extLst>
      <p:ext uri="{BB962C8B-B14F-4D97-AF65-F5344CB8AC3E}">
        <p14:creationId xmlns:p14="http://schemas.microsoft.com/office/powerpoint/2010/main" val="32110201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Gráfico 3"/>
          <p:cNvGraphicFramePr>
            <a:graphicFrameLocks/>
          </p:cNvGraphicFramePr>
          <p:nvPr>
            <p:extLst>
              <p:ext uri="{D42A27DB-BD31-4B8C-83A1-F6EECF244321}">
                <p14:modId xmlns:p14="http://schemas.microsoft.com/office/powerpoint/2010/main" val="764269657"/>
              </p:ext>
            </p:extLst>
          </p:nvPr>
        </p:nvGraphicFramePr>
        <p:xfrm>
          <a:off x="194807" y="776976"/>
          <a:ext cx="7729995" cy="4398291"/>
        </p:xfrm>
        <a:graphic>
          <a:graphicData uri="http://schemas.openxmlformats.org/drawingml/2006/chart">
            <c:chart xmlns:c="http://schemas.openxmlformats.org/drawingml/2006/chart" xmlns:r="http://schemas.openxmlformats.org/officeDocument/2006/relationships" r:id="rId2"/>
          </a:graphicData>
        </a:graphic>
      </p:graphicFrame>
      <p:sp>
        <p:nvSpPr>
          <p:cNvPr id="16" name="CuadroTexto 15"/>
          <p:cNvSpPr txBox="1"/>
          <p:nvPr/>
        </p:nvSpPr>
        <p:spPr>
          <a:xfrm>
            <a:off x="258307" y="5257562"/>
            <a:ext cx="7729995" cy="1600438"/>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just">
              <a:defRPr/>
            </a:pPr>
            <a:r>
              <a:rPr lang="es-ES" sz="2000" dirty="0" smtClean="0">
                <a:solidFill>
                  <a:schemeClr val="tx1"/>
                </a:solidFill>
              </a:rPr>
              <a:t>El seguimiento por RNM cardiaca demostr</a:t>
            </a:r>
            <a:r>
              <a:rPr lang="es-ES" sz="2000" dirty="0" smtClean="0">
                <a:solidFill>
                  <a:schemeClr val="tx1"/>
                </a:solidFill>
              </a:rPr>
              <a:t>ó mejoría significativa tanto en </a:t>
            </a:r>
            <a:r>
              <a:rPr lang="es-ES" sz="2000" dirty="0" err="1" smtClean="0">
                <a:solidFill>
                  <a:schemeClr val="tx1"/>
                </a:solidFill>
              </a:rPr>
              <a:t>volume</a:t>
            </a:r>
            <a:r>
              <a:rPr lang="es-ES" sz="2000" dirty="0" smtClean="0">
                <a:solidFill>
                  <a:schemeClr val="tx1"/>
                </a:solidFill>
              </a:rPr>
              <a:t> de </a:t>
            </a:r>
            <a:r>
              <a:rPr lang="es-ES" sz="2000" dirty="0" err="1" smtClean="0">
                <a:solidFill>
                  <a:schemeClr val="tx1"/>
                </a:solidFill>
              </a:rPr>
              <a:t>Vd</a:t>
            </a:r>
            <a:r>
              <a:rPr lang="es-ES" sz="2000" dirty="0" smtClean="0">
                <a:solidFill>
                  <a:schemeClr val="tx1"/>
                </a:solidFill>
              </a:rPr>
              <a:t> como de FE %.</a:t>
            </a:r>
            <a:endParaRPr lang="es-ES" sz="2000" dirty="0">
              <a:solidFill>
                <a:schemeClr val="tx1"/>
              </a:solidFill>
            </a:endParaRPr>
          </a:p>
          <a:p>
            <a:pPr algn="just">
              <a:defRPr/>
            </a:pPr>
            <a:r>
              <a:rPr lang="es-ES" sz="2000" b="1" dirty="0" smtClean="0">
                <a:solidFill>
                  <a:schemeClr val="tx1"/>
                </a:solidFill>
              </a:rPr>
              <a:t>La mediana de cambio en volumen/</a:t>
            </a:r>
            <a:r>
              <a:rPr lang="es-ES" sz="2000" b="1" dirty="0" smtClean="0">
                <a:solidFill>
                  <a:schemeClr val="tx1"/>
                </a:solidFill>
              </a:rPr>
              <a:t>m2 </a:t>
            </a:r>
            <a:r>
              <a:rPr lang="es-ES" sz="2000" b="1" dirty="0">
                <a:solidFill>
                  <a:schemeClr val="tx1"/>
                </a:solidFill>
              </a:rPr>
              <a:t>y</a:t>
            </a:r>
            <a:r>
              <a:rPr lang="es-ES" sz="2000" b="1" dirty="0" smtClean="0">
                <a:solidFill>
                  <a:schemeClr val="tx1"/>
                </a:solidFill>
              </a:rPr>
              <a:t> FE% por RNM </a:t>
            </a:r>
            <a:r>
              <a:rPr lang="es-ES" sz="2000" b="1" dirty="0">
                <a:solidFill>
                  <a:schemeClr val="tx1"/>
                </a:solidFill>
              </a:rPr>
              <a:t>post-</a:t>
            </a:r>
            <a:r>
              <a:rPr lang="es-ES" sz="2000" b="1" dirty="0" err="1" smtClean="0">
                <a:solidFill>
                  <a:schemeClr val="tx1"/>
                </a:solidFill>
              </a:rPr>
              <a:t>implantacion</a:t>
            </a:r>
            <a:r>
              <a:rPr lang="es-ES" sz="2000" b="1" dirty="0">
                <a:solidFill>
                  <a:schemeClr val="tx1"/>
                </a:solidFill>
              </a:rPr>
              <a:t>, </a:t>
            </a:r>
            <a:r>
              <a:rPr lang="es-ES" sz="2000" b="1" dirty="0" smtClean="0">
                <a:solidFill>
                  <a:schemeClr val="tx1"/>
                </a:solidFill>
              </a:rPr>
              <a:t>fue </a:t>
            </a:r>
            <a:r>
              <a:rPr lang="es-ES" sz="2000" b="1" dirty="0">
                <a:solidFill>
                  <a:schemeClr val="tx1"/>
                </a:solidFill>
              </a:rPr>
              <a:t>- 30ml/m2 and + 9% </a:t>
            </a:r>
            <a:r>
              <a:rPr lang="es-ES" sz="2000" b="1" dirty="0" smtClean="0">
                <a:solidFill>
                  <a:schemeClr val="tx1"/>
                </a:solidFill>
              </a:rPr>
              <a:t>respectivamente. </a:t>
            </a:r>
            <a:endParaRPr lang="es-ES" sz="2000" b="1" dirty="0">
              <a:solidFill>
                <a:schemeClr val="tx1"/>
              </a:solidFill>
            </a:endParaRPr>
          </a:p>
          <a:p>
            <a:endParaRPr lang="es-ES" dirty="0"/>
          </a:p>
        </p:txBody>
      </p:sp>
      <p:sp>
        <p:nvSpPr>
          <p:cNvPr id="9" name="CuadroTexto 8"/>
          <p:cNvSpPr txBox="1"/>
          <p:nvPr/>
        </p:nvSpPr>
        <p:spPr>
          <a:xfrm>
            <a:off x="1485212" y="132834"/>
            <a:ext cx="4789577" cy="646331"/>
          </a:xfrm>
          <a:prstGeom prst="rect">
            <a:avLst/>
          </a:prstGeom>
          <a:noFill/>
        </p:spPr>
        <p:txBody>
          <a:bodyPr wrap="square" rtlCol="0">
            <a:spAutoFit/>
          </a:bodyPr>
          <a:lstStyle/>
          <a:p>
            <a:pPr algn="ctr"/>
            <a:r>
              <a:rPr lang="es-ES" sz="3600" b="1" dirty="0" smtClean="0">
                <a:solidFill>
                  <a:schemeClr val="tx2">
                    <a:lumMod val="75000"/>
                  </a:schemeClr>
                </a:solidFill>
              </a:rPr>
              <a:t>RESULTADOS</a:t>
            </a:r>
            <a:endParaRPr lang="es-ES" sz="3600" b="1" dirty="0">
              <a:solidFill>
                <a:schemeClr val="tx2">
                  <a:lumMod val="75000"/>
                </a:schemeClr>
              </a:solidFill>
            </a:endParaRPr>
          </a:p>
        </p:txBody>
      </p:sp>
      <p:sp>
        <p:nvSpPr>
          <p:cNvPr id="2" name="CuadroTexto 1"/>
          <p:cNvSpPr txBox="1"/>
          <p:nvPr/>
        </p:nvSpPr>
        <p:spPr>
          <a:xfrm>
            <a:off x="7921626" y="1793875"/>
            <a:ext cx="4064000" cy="230832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S" sz="2400" b="1" dirty="0" smtClean="0"/>
              <a:t>GRADO DE IT</a:t>
            </a:r>
          </a:p>
          <a:p>
            <a:pPr algn="ctr"/>
            <a:endParaRPr lang="es-ES" sz="2400" b="1" dirty="0" smtClean="0"/>
          </a:p>
          <a:p>
            <a:pPr algn="ctr"/>
            <a:r>
              <a:rPr lang="es-ES" sz="2400" b="1" dirty="0" smtClean="0"/>
              <a:t>Pre: </a:t>
            </a:r>
            <a:r>
              <a:rPr lang="es-ES" sz="2400" dirty="0" smtClean="0"/>
              <a:t>Leve 9 Moderada 10, Severa 1</a:t>
            </a:r>
          </a:p>
          <a:p>
            <a:pPr algn="ctr"/>
            <a:endParaRPr lang="es-ES" sz="2400" dirty="0"/>
          </a:p>
          <a:p>
            <a:pPr algn="ctr"/>
            <a:r>
              <a:rPr lang="es-ES" sz="2400" b="1" dirty="0" smtClean="0"/>
              <a:t>Post: </a:t>
            </a:r>
            <a:r>
              <a:rPr lang="es-ES" sz="2400" dirty="0" smtClean="0"/>
              <a:t>Leve 17, Moderada 3</a:t>
            </a:r>
            <a:endParaRPr lang="es-ES" sz="2400" b="1" dirty="0"/>
          </a:p>
        </p:txBody>
      </p:sp>
    </p:spTree>
    <p:extLst>
      <p:ext uri="{BB962C8B-B14F-4D97-AF65-F5344CB8AC3E}">
        <p14:creationId xmlns:p14="http://schemas.microsoft.com/office/powerpoint/2010/main" val="190486770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41871" y="212743"/>
            <a:ext cx="5668432" cy="920751"/>
          </a:xfrm>
        </p:spPr>
        <p:style>
          <a:lnRef idx="3">
            <a:schemeClr val="lt1"/>
          </a:lnRef>
          <a:fillRef idx="1">
            <a:schemeClr val="accent6"/>
          </a:fillRef>
          <a:effectRef idx="1">
            <a:schemeClr val="accent6"/>
          </a:effectRef>
          <a:fontRef idx="minor">
            <a:schemeClr val="lt1"/>
          </a:fontRef>
        </p:style>
        <p:txBody>
          <a:bodyPr>
            <a:normAutofit fontScale="90000"/>
          </a:bodyPr>
          <a:lstStyle/>
          <a:p>
            <a:r>
              <a:rPr lang="es-ES_tradnl" sz="4800" b="1" i="1" dirty="0" smtClean="0">
                <a:latin typeface="Verdana" charset="0"/>
                <a:ea typeface="MS PGothic" charset="0"/>
                <a:cs typeface="MS PGothic" charset="0"/>
              </a:rPr>
              <a:t>CONCLUSIONES</a:t>
            </a:r>
            <a:r>
              <a:rPr lang="es-ES_tradnl" sz="4800" b="1" i="1" dirty="0">
                <a:latin typeface="Verdana" charset="0"/>
                <a:ea typeface="MS PGothic" charset="0"/>
                <a:cs typeface="MS PGothic" charset="0"/>
              </a:rPr>
              <a:t>:</a:t>
            </a:r>
            <a:endParaRPr lang="es-ES" dirty="0"/>
          </a:p>
        </p:txBody>
      </p:sp>
      <p:sp>
        <p:nvSpPr>
          <p:cNvPr id="3" name="Marcador de contenido 2"/>
          <p:cNvSpPr>
            <a:spLocks noGrp="1"/>
          </p:cNvSpPr>
          <p:nvPr>
            <p:ph idx="1"/>
          </p:nvPr>
        </p:nvSpPr>
        <p:spPr>
          <a:xfrm>
            <a:off x="476250" y="1317625"/>
            <a:ext cx="6095999" cy="5365750"/>
          </a:xfrm>
        </p:spPr>
        <p:style>
          <a:lnRef idx="2">
            <a:schemeClr val="accent4"/>
          </a:lnRef>
          <a:fillRef idx="1">
            <a:schemeClr val="lt1"/>
          </a:fillRef>
          <a:effectRef idx="0">
            <a:schemeClr val="accent4"/>
          </a:effectRef>
          <a:fontRef idx="minor">
            <a:schemeClr val="dk1"/>
          </a:fontRef>
        </p:style>
        <p:txBody>
          <a:bodyPr>
            <a:normAutofit lnSpcReduction="10000"/>
          </a:bodyPr>
          <a:lstStyle/>
          <a:p>
            <a:pPr algn="ctr"/>
            <a:r>
              <a:rPr lang="es-ES" sz="2800" b="1" dirty="0" err="1" smtClean="0">
                <a:solidFill>
                  <a:schemeClr val="tx1"/>
                </a:solidFill>
              </a:rPr>
              <a:t>TrVP</a:t>
            </a:r>
            <a:r>
              <a:rPr lang="es-ES" sz="2800" b="1" dirty="0" smtClean="0">
                <a:solidFill>
                  <a:schemeClr val="tx1"/>
                </a:solidFill>
              </a:rPr>
              <a:t> es </a:t>
            </a:r>
            <a:r>
              <a:rPr lang="es-ES" sz="2800" b="1" dirty="0">
                <a:solidFill>
                  <a:schemeClr val="tx1"/>
                </a:solidFill>
              </a:rPr>
              <a:t>factible </a:t>
            </a:r>
            <a:r>
              <a:rPr lang="es-ES" sz="2800" b="1" dirty="0" smtClean="0">
                <a:solidFill>
                  <a:schemeClr val="tx1"/>
                </a:solidFill>
              </a:rPr>
              <a:t>y seguro en </a:t>
            </a:r>
            <a:r>
              <a:rPr lang="es-ES" sz="2800" b="1" dirty="0">
                <a:solidFill>
                  <a:schemeClr val="tx1"/>
                </a:solidFill>
              </a:rPr>
              <a:t>niños &lt;30 kg, </a:t>
            </a:r>
            <a:r>
              <a:rPr lang="es-ES" sz="2800" b="1" dirty="0" smtClean="0">
                <a:solidFill>
                  <a:schemeClr val="tx1"/>
                </a:solidFill>
              </a:rPr>
              <a:t> tanto en TSVD </a:t>
            </a:r>
            <a:r>
              <a:rPr lang="es-ES" sz="2800" b="1" dirty="0">
                <a:solidFill>
                  <a:schemeClr val="tx1"/>
                </a:solidFill>
              </a:rPr>
              <a:t>nativo </a:t>
            </a:r>
            <a:r>
              <a:rPr lang="es-ES" sz="2800" b="1" dirty="0" smtClean="0">
                <a:solidFill>
                  <a:schemeClr val="tx1"/>
                </a:solidFill>
              </a:rPr>
              <a:t>como </a:t>
            </a:r>
            <a:r>
              <a:rPr lang="es-ES" sz="2800" b="1" dirty="0">
                <a:solidFill>
                  <a:schemeClr val="tx1"/>
                </a:solidFill>
              </a:rPr>
              <a:t>conductos protésicos, y </a:t>
            </a:r>
            <a:r>
              <a:rPr lang="es-ES" sz="2800" b="1" dirty="0" smtClean="0">
                <a:solidFill>
                  <a:schemeClr val="tx1"/>
                </a:solidFill>
              </a:rPr>
              <a:t>el seguimiento a corto-medio plazo, </a:t>
            </a:r>
            <a:r>
              <a:rPr lang="es-ES" sz="2800" b="1" dirty="0">
                <a:solidFill>
                  <a:schemeClr val="tx1"/>
                </a:solidFill>
              </a:rPr>
              <a:t>demuestra buenos resultados hemodinámicos y </a:t>
            </a:r>
            <a:r>
              <a:rPr lang="es-ES" sz="2800" b="1" dirty="0" smtClean="0">
                <a:solidFill>
                  <a:schemeClr val="tx1"/>
                </a:solidFill>
              </a:rPr>
              <a:t>parecen </a:t>
            </a:r>
            <a:r>
              <a:rPr lang="es-ES" sz="2800" b="1" dirty="0">
                <a:solidFill>
                  <a:schemeClr val="tx1"/>
                </a:solidFill>
              </a:rPr>
              <a:t>ser </a:t>
            </a:r>
            <a:r>
              <a:rPr lang="es-ES" sz="2800" b="1" dirty="0" smtClean="0">
                <a:solidFill>
                  <a:schemeClr val="tx1"/>
                </a:solidFill>
              </a:rPr>
              <a:t>prometedores.</a:t>
            </a:r>
          </a:p>
          <a:p>
            <a:pPr algn="ctr"/>
            <a:r>
              <a:rPr lang="es-ES" sz="2800" b="1" dirty="0"/>
              <a:t>Aunque los resultados del estudio son alentadores, es importante reconocer que los aspectos técnicos de la </a:t>
            </a:r>
            <a:r>
              <a:rPr lang="es-ES" sz="2800" b="1" dirty="0" err="1" smtClean="0"/>
              <a:t>TrVP</a:t>
            </a:r>
            <a:r>
              <a:rPr lang="es-ES" sz="2800" b="1" dirty="0" smtClean="0"/>
              <a:t> en </a:t>
            </a:r>
            <a:r>
              <a:rPr lang="es-ES" sz="2800" b="1" dirty="0"/>
              <a:t>los niños pequeños pueden hacer de este un procedimiento más difícil.</a:t>
            </a:r>
            <a:endParaRPr lang="es-ES" sz="2800" b="1" dirty="0"/>
          </a:p>
        </p:txBody>
      </p:sp>
      <p:pic>
        <p:nvPicPr>
          <p:cNvPr id="4" name="Melody desde jugular e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673850" y="1451769"/>
            <a:ext cx="5400675" cy="4050506"/>
          </a:xfrm>
          <a:prstGeom prst="rect">
            <a:avLst/>
          </a:prstGeom>
        </p:spPr>
      </p:pic>
    </p:spTree>
    <p:extLst>
      <p:ext uri="{BB962C8B-B14F-4D97-AF65-F5344CB8AC3E}">
        <p14:creationId xmlns:p14="http://schemas.microsoft.com/office/powerpoint/2010/main" val="30219307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jecutivo">
  <a:themeElements>
    <a:clrScheme name="Ejecutivo">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jecutivo">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jecutiv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Ejecutivo.thmx</Template>
  <TotalTime>387</TotalTime>
  <Words>1083</Words>
  <Application>Microsoft Macintosh PowerPoint</Application>
  <PresentationFormat>Personalizado</PresentationFormat>
  <Paragraphs>119</Paragraphs>
  <Slides>8</Slides>
  <Notes>6</Notes>
  <HiddenSlides>0</HiddenSlides>
  <MMClips>6</MMClips>
  <ScaleCrop>false</ScaleCrop>
  <HeadingPairs>
    <vt:vector size="4" baseType="variant">
      <vt:variant>
        <vt:lpstr>Tema</vt:lpstr>
      </vt:variant>
      <vt:variant>
        <vt:i4>1</vt:i4>
      </vt:variant>
      <vt:variant>
        <vt:lpstr>Títulos de diapositiva</vt:lpstr>
      </vt:variant>
      <vt:variant>
        <vt:i4>8</vt:i4>
      </vt:variant>
    </vt:vector>
  </HeadingPairs>
  <TitlesOfParts>
    <vt:vector size="9" baseType="lpstr">
      <vt:lpstr>Ejecutivo</vt:lpstr>
      <vt:lpstr>Tratamiento de reemplazo valvular pulmonar percutáneo en niños con peso &lt; 30 kg con disfunción del tracto de salida del ventrículo derecho</vt:lpstr>
      <vt:lpstr>INTRODUCCIÓN</vt:lpstr>
      <vt:lpstr>MÉTODOS</vt:lpstr>
      <vt:lpstr>Presentación de PowerPoint</vt:lpstr>
      <vt:lpstr>Presentación de PowerPoint</vt:lpstr>
      <vt:lpstr>Presentación de PowerPoint</vt:lpstr>
      <vt:lpstr>Presentación de PowerPoint</vt:lpstr>
      <vt:lpstr>CONCLUSIONES: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Results of Transcatheter Pulmonary Valvulation in Children &lt; 30 kg</dc:title>
  <dc:creator>ALEJANDRO RODRIGUEZ OGANDO</dc:creator>
  <cp:lastModifiedBy>ALEJANDRO RODRIGUEZ OGANDO</cp:lastModifiedBy>
  <cp:revision>30</cp:revision>
  <dcterms:created xsi:type="dcterms:W3CDTF">2016-05-18T15:18:25Z</dcterms:created>
  <dcterms:modified xsi:type="dcterms:W3CDTF">2016-10-26T10:14:33Z</dcterms:modified>
</cp:coreProperties>
</file>